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2"/>
  </p:notesMasterIdLst>
  <p:sldIdLst>
    <p:sldId id="256" r:id="rId3"/>
    <p:sldId id="291" r:id="rId4"/>
    <p:sldId id="257" r:id="rId5"/>
    <p:sldId id="258" r:id="rId6"/>
    <p:sldId id="259" r:id="rId7"/>
    <p:sldId id="290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2" r:id="rId29"/>
    <p:sldId id="293" r:id="rId30"/>
    <p:sldId id="280" r:id="rId31"/>
    <p:sldId id="281" r:id="rId32"/>
    <p:sldId id="288" r:id="rId33"/>
    <p:sldId id="289" r:id="rId34"/>
    <p:sldId id="284" r:id="rId35"/>
    <p:sldId id="285" r:id="rId36"/>
    <p:sldId id="294" r:id="rId37"/>
    <p:sldId id="295" r:id="rId38"/>
    <p:sldId id="296" r:id="rId39"/>
    <p:sldId id="286" r:id="rId40"/>
    <p:sldId id="287" r:id="rId41"/>
  </p:sldIdLst>
  <p:sldSz cx="10080625" cy="7559675"/>
  <p:notesSz cx="7559675" cy="10691813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Source Sans Pro" panose="020B0503030403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Source Sans Pro" panose="020B0503030403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Source Sans Pro" panose="020B0503030403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Source Sans Pro" panose="020B0503030403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Source Sans Pro" panose="020B0503030403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Source Sans Pro" panose="020B0503030403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Source Sans Pro" panose="020B0503030403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Source Sans Pro" panose="020B0503030403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Source Sans Pro" panose="020B0503030403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11" autoAdjust="0"/>
    <p:restoredTop sz="94660"/>
  </p:normalViewPr>
  <p:slideViewPr>
    <p:cSldViewPr showGuides="1">
      <p:cViewPr varScale="1">
        <p:scale>
          <a:sx n="96" d="100"/>
          <a:sy n="96" d="100"/>
        </p:scale>
        <p:origin x="3678" y="96"/>
      </p:cViewPr>
      <p:guideLst>
        <p:guide orient="horz" pos="214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420F152F-6E18-4BBA-8040-CBCEC35E2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6FBE36C2-E12A-4620-9EF6-D38456A37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C8D65A58-0B7D-4FF5-96F4-684F9AE8338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3D73B9E-0070-45E8-9115-1CF75828555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3613" cy="480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8" name="Text Box 5">
            <a:extLst>
              <a:ext uri="{FF2B5EF4-FFF2-40B4-BE49-F238E27FC236}">
                <a16:creationId xmlns:a16="http://schemas.microsoft.com/office/drawing/2014/main" id="{8382B570-BD04-4359-BA01-871B21C8B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9" name="Text Box 6">
            <a:extLst>
              <a:ext uri="{FF2B5EF4-FFF2-40B4-BE49-F238E27FC236}">
                <a16:creationId xmlns:a16="http://schemas.microsoft.com/office/drawing/2014/main" id="{1A304EC3-3FDD-4CDF-9605-C5BBADB08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0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0" name="Text Box 7">
            <a:extLst>
              <a:ext uri="{FF2B5EF4-FFF2-40B4-BE49-F238E27FC236}">
                <a16:creationId xmlns:a16="http://schemas.microsoft.com/office/drawing/2014/main" id="{B39A8566-8B05-4103-9069-D4E92ED92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1BD133F1-2F2B-4874-9192-16FB53B599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6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8000"/>
              </a:lnSpc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 b="1">
                <a:solidFill>
                  <a:srgbClr val="E74C3C"/>
                </a:solidFill>
                <a:latin typeface="Source Sans Pro Black" panose="020B0803030403020204" pitchFamily="34" charset="0"/>
              </a:defRPr>
            </a:lvl1pPr>
          </a:lstStyle>
          <a:p>
            <a:pPr>
              <a:defRPr/>
            </a:pPr>
            <a:fld id="{ED46C675-9D6A-4E4D-A629-C6D613A9CC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>
            <a:extLst>
              <a:ext uri="{FF2B5EF4-FFF2-40B4-BE49-F238E27FC236}">
                <a16:creationId xmlns:a16="http://schemas.microsoft.com/office/drawing/2014/main" id="{DD155842-D270-41C0-B186-EED2982D64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D1FA8D-E5B7-41F5-93A4-313939B93838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5123" name="Text Box 1">
            <a:extLst>
              <a:ext uri="{FF2B5EF4-FFF2-40B4-BE49-F238E27FC236}">
                <a16:creationId xmlns:a16="http://schemas.microsoft.com/office/drawing/2014/main" id="{945799B7-D3C5-427A-AFC1-B193C5159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C9EC4AD4-4EFB-4C29-A0A0-02C4B1BBE888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D3749D98-22DA-41DE-8F16-081C08CE87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05621451-7BCA-4E2F-865E-8D61EA2FFC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8">
            <a:extLst>
              <a:ext uri="{FF2B5EF4-FFF2-40B4-BE49-F238E27FC236}">
                <a16:creationId xmlns:a16="http://schemas.microsoft.com/office/drawing/2014/main" id="{7C4D6016-6D01-4F43-9CCF-6136753EC1A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73CF19C-E59C-4E8C-8DAB-39F0B6653F36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4579" name="Text Box 1">
            <a:extLst>
              <a:ext uri="{FF2B5EF4-FFF2-40B4-BE49-F238E27FC236}">
                <a16:creationId xmlns:a16="http://schemas.microsoft.com/office/drawing/2014/main" id="{D8DEC9C7-5974-41BB-A95F-53274ED11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849E382F-3A5A-4CF4-A8D4-6100A947B7EA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3BAF8783-EDB1-4988-93D3-040E0AEAE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D7578E1F-FA86-4919-B50A-91E020279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>
            <a:extLst>
              <a:ext uri="{FF2B5EF4-FFF2-40B4-BE49-F238E27FC236}">
                <a16:creationId xmlns:a16="http://schemas.microsoft.com/office/drawing/2014/main" id="{BE4DA9B2-D221-4931-977D-A6430B5803B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EF58125-01C5-450A-9D71-690C685F3F2D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6627" name="Text Box 1">
            <a:extLst>
              <a:ext uri="{FF2B5EF4-FFF2-40B4-BE49-F238E27FC236}">
                <a16:creationId xmlns:a16="http://schemas.microsoft.com/office/drawing/2014/main" id="{ABA40428-4151-4C6B-B490-BB6C80551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77BBDC0D-1D6A-44D6-81DA-38F19F930D58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C2D20949-3186-4EEE-B522-62A0F87C1A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CCA85C2B-AC64-4F56-8E31-D59D96FA4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8">
            <a:extLst>
              <a:ext uri="{FF2B5EF4-FFF2-40B4-BE49-F238E27FC236}">
                <a16:creationId xmlns:a16="http://schemas.microsoft.com/office/drawing/2014/main" id="{CCFAD66E-8C73-43B3-832C-1600CD71DDA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8BE93D5-458F-49D6-9A3B-394E8A353201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8675" name="Text Box 1">
            <a:extLst>
              <a:ext uri="{FF2B5EF4-FFF2-40B4-BE49-F238E27FC236}">
                <a16:creationId xmlns:a16="http://schemas.microsoft.com/office/drawing/2014/main" id="{8BC1E7B7-2437-456D-B860-FA99E7E5F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FA8BD793-38ED-49BB-8ED2-5AB76780CC8E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48A7D915-4C8E-427A-9469-37890D1009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9A54D0A9-AE09-41F1-952E-1F9E36D34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>
            <a:extLst>
              <a:ext uri="{FF2B5EF4-FFF2-40B4-BE49-F238E27FC236}">
                <a16:creationId xmlns:a16="http://schemas.microsoft.com/office/drawing/2014/main" id="{5E281371-3471-4361-9B75-CE896E317B5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805DE89-BD45-4EDF-93E3-1AE0618FD088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0723" name="Text Box 1">
            <a:extLst>
              <a:ext uri="{FF2B5EF4-FFF2-40B4-BE49-F238E27FC236}">
                <a16:creationId xmlns:a16="http://schemas.microsoft.com/office/drawing/2014/main" id="{54728E04-01BA-4366-AD31-79B91312E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7A58C85F-C273-41B2-A80E-3FAD9CA1E433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6A4E014B-563A-420E-A355-7A7039C3B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219E42A1-3C63-4609-A5A4-8CAE7AB760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>
            <a:extLst>
              <a:ext uri="{FF2B5EF4-FFF2-40B4-BE49-F238E27FC236}">
                <a16:creationId xmlns:a16="http://schemas.microsoft.com/office/drawing/2014/main" id="{4B04C594-AC1C-4BAF-8942-FA23BD928DC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DF0C7D9-4989-4760-AA02-D369A4865F99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2771" name="Text Box 1">
            <a:extLst>
              <a:ext uri="{FF2B5EF4-FFF2-40B4-BE49-F238E27FC236}">
                <a16:creationId xmlns:a16="http://schemas.microsoft.com/office/drawing/2014/main" id="{340A063F-A461-453D-8646-77D5EEB61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3215F971-C9F0-43F6-8617-839437A70F86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287B8029-7D0A-4170-BBFE-F0EA32B8D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08C36662-AF11-4620-8555-BBBCE8D72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>
            <a:extLst>
              <a:ext uri="{FF2B5EF4-FFF2-40B4-BE49-F238E27FC236}">
                <a16:creationId xmlns:a16="http://schemas.microsoft.com/office/drawing/2014/main" id="{AAEB90D5-16F5-4079-BC90-1DBCA3F49A7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CBC5993-62D6-4902-88FC-11C0490BBD58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4819" name="Text Box 1">
            <a:extLst>
              <a:ext uri="{FF2B5EF4-FFF2-40B4-BE49-F238E27FC236}">
                <a16:creationId xmlns:a16="http://schemas.microsoft.com/office/drawing/2014/main" id="{3AE2AE02-21E4-4F71-9F93-76295E958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B2B65666-C543-40B2-9DCD-B6B0AD109A3E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D254B62D-A8B4-4A1B-910A-955BC04B7F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668AA831-FB37-4251-803E-558F9C4A7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>
            <a:extLst>
              <a:ext uri="{FF2B5EF4-FFF2-40B4-BE49-F238E27FC236}">
                <a16:creationId xmlns:a16="http://schemas.microsoft.com/office/drawing/2014/main" id="{0300C2F6-1DEA-4ADD-BCB8-5468C8598E0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F77C7BC-E959-4B0D-8AE7-406EC2EE67FE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6867" name="Text Box 1">
            <a:extLst>
              <a:ext uri="{FF2B5EF4-FFF2-40B4-BE49-F238E27FC236}">
                <a16:creationId xmlns:a16="http://schemas.microsoft.com/office/drawing/2014/main" id="{D2B870B2-4CA8-4081-B223-5A210ED5F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10B36146-05A4-4687-BF04-710E74E4EC39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3CA9141B-E9C5-4C8C-A2C2-7C6DA0F38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4CF87A86-0FB6-4668-BFA8-B24A7BD00A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8">
            <a:extLst>
              <a:ext uri="{FF2B5EF4-FFF2-40B4-BE49-F238E27FC236}">
                <a16:creationId xmlns:a16="http://schemas.microsoft.com/office/drawing/2014/main" id="{32D7BAEF-9A88-451E-BAA2-281E23D2BB0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370D852-232D-449B-823E-AE3E6E4AA201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8915" name="Text Box 1">
            <a:extLst>
              <a:ext uri="{FF2B5EF4-FFF2-40B4-BE49-F238E27FC236}">
                <a16:creationId xmlns:a16="http://schemas.microsoft.com/office/drawing/2014/main" id="{9C3751A7-92E4-484A-81A3-14F17E81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FB1C6C6D-F3C1-448D-BDDF-2BC97469076D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47297588-0CF5-4E2B-A4C3-CC7081B98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51A8EB74-3535-42E3-AC51-1D943F43B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8">
            <a:extLst>
              <a:ext uri="{FF2B5EF4-FFF2-40B4-BE49-F238E27FC236}">
                <a16:creationId xmlns:a16="http://schemas.microsoft.com/office/drawing/2014/main" id="{B421F3DA-F7B4-4CA3-AD0E-FAA0EAC8118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4ADAEBB-0856-40EE-AD23-FE96F2CF5FBA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40963" name="Text Box 1">
            <a:extLst>
              <a:ext uri="{FF2B5EF4-FFF2-40B4-BE49-F238E27FC236}">
                <a16:creationId xmlns:a16="http://schemas.microsoft.com/office/drawing/2014/main" id="{E7BE0583-AB0B-47F4-AFDE-51E1A4C2F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51E28D94-9A8D-4F9B-85BD-3F2986E6612C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F46E8D93-F2AE-4554-987A-9A7C2F9383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5" name="Rectangle 3">
            <a:extLst>
              <a:ext uri="{FF2B5EF4-FFF2-40B4-BE49-F238E27FC236}">
                <a16:creationId xmlns:a16="http://schemas.microsoft.com/office/drawing/2014/main" id="{2ED546F8-BB98-48E5-9348-458EBDB1A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8">
            <a:extLst>
              <a:ext uri="{FF2B5EF4-FFF2-40B4-BE49-F238E27FC236}">
                <a16:creationId xmlns:a16="http://schemas.microsoft.com/office/drawing/2014/main" id="{B5D4E389-376B-40C7-892C-63CB3DC3733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B09B925-0E4A-4CE4-807F-C670D20B486A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43011" name="Text Box 1">
            <a:extLst>
              <a:ext uri="{FF2B5EF4-FFF2-40B4-BE49-F238E27FC236}">
                <a16:creationId xmlns:a16="http://schemas.microsoft.com/office/drawing/2014/main" id="{11415E69-E9A3-4ACD-B6F9-B347ECD8F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64EC3090-7AAD-4DDC-8303-1E20D21FA30F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66CEF880-02D1-4287-9987-80A85B4CEB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8301F240-6BDC-4DDB-A25C-DA90993EDF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>
            <a:extLst>
              <a:ext uri="{FF2B5EF4-FFF2-40B4-BE49-F238E27FC236}">
                <a16:creationId xmlns:a16="http://schemas.microsoft.com/office/drawing/2014/main" id="{4A39BE0F-F109-47E3-AFFE-64EBB918D42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31D8E22-1CD6-476F-B2BB-74C153489C0E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DE6AE73D-6328-4302-8564-C2B12F5E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1937" cy="40052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0E2D8828-8D09-44E2-9BDE-7F3FAFCE2C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5200" cy="48085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8">
            <a:extLst>
              <a:ext uri="{FF2B5EF4-FFF2-40B4-BE49-F238E27FC236}">
                <a16:creationId xmlns:a16="http://schemas.microsoft.com/office/drawing/2014/main" id="{17527B1A-1DC2-4056-9F71-EA86845489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B02B35B-2CA2-466C-9F25-A82B41FEDE92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45059" name="Text Box 1">
            <a:extLst>
              <a:ext uri="{FF2B5EF4-FFF2-40B4-BE49-F238E27FC236}">
                <a16:creationId xmlns:a16="http://schemas.microsoft.com/office/drawing/2014/main" id="{B017AE77-F623-4D5E-A68D-E70AAE410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60BF4AAC-9E6B-4506-A25B-2EAF6C79CD31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0B429249-593A-4ED0-9FCE-2D6CD34F0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83183CC9-84A4-459A-AC72-586989C4A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8">
            <a:extLst>
              <a:ext uri="{FF2B5EF4-FFF2-40B4-BE49-F238E27FC236}">
                <a16:creationId xmlns:a16="http://schemas.microsoft.com/office/drawing/2014/main" id="{644F313A-ED60-4D31-86CF-756F89D31EF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BECB14C-7D6D-4556-B701-981D74ED43F7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47107" name="Rectangle 1">
            <a:extLst>
              <a:ext uri="{FF2B5EF4-FFF2-40B4-BE49-F238E27FC236}">
                <a16:creationId xmlns:a16="http://schemas.microsoft.com/office/drawing/2014/main" id="{702D3344-0FA3-47A6-A63E-C178178F4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1937" cy="40052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0ACD0F62-F719-4BE2-931E-F27D0D1AE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5200" cy="48085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8">
            <a:extLst>
              <a:ext uri="{FF2B5EF4-FFF2-40B4-BE49-F238E27FC236}">
                <a16:creationId xmlns:a16="http://schemas.microsoft.com/office/drawing/2014/main" id="{4546ED4E-C794-493B-82A4-9A0D7B434BB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30A861C-53C5-49A9-A8BF-48D66D39B22B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49155" name="Rectangle 1">
            <a:extLst>
              <a:ext uri="{FF2B5EF4-FFF2-40B4-BE49-F238E27FC236}">
                <a16:creationId xmlns:a16="http://schemas.microsoft.com/office/drawing/2014/main" id="{073BF904-0FD3-4D78-981E-BE45777540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1937" cy="40052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A32B820D-097C-4939-8C89-8647750A31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5200" cy="48085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>
            <a:extLst>
              <a:ext uri="{FF2B5EF4-FFF2-40B4-BE49-F238E27FC236}">
                <a16:creationId xmlns:a16="http://schemas.microsoft.com/office/drawing/2014/main" id="{3D9ACD3A-25BC-4795-91AB-A00D7D32715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F35F42-8F23-4396-890A-0DEDA7FF4A53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51203" name="Rectangle 1">
            <a:extLst>
              <a:ext uri="{FF2B5EF4-FFF2-40B4-BE49-F238E27FC236}">
                <a16:creationId xmlns:a16="http://schemas.microsoft.com/office/drawing/2014/main" id="{205AF5A1-601B-4130-A6DD-05B7767428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1937" cy="40052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0DBCFD82-E561-458A-BB42-0210DB987F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5200" cy="48085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8">
            <a:extLst>
              <a:ext uri="{FF2B5EF4-FFF2-40B4-BE49-F238E27FC236}">
                <a16:creationId xmlns:a16="http://schemas.microsoft.com/office/drawing/2014/main" id="{4EEEDBE9-ED80-4CDA-BE83-4B5E86E2BD2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7FFB45B-9A8B-406D-9171-C720B91AB1F8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53251" name="Rectangle 1">
            <a:extLst>
              <a:ext uri="{FF2B5EF4-FFF2-40B4-BE49-F238E27FC236}">
                <a16:creationId xmlns:a16="http://schemas.microsoft.com/office/drawing/2014/main" id="{CB93602C-9E72-489E-B859-D872D7E099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1937" cy="40052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2" name="Rectangle 2">
            <a:extLst>
              <a:ext uri="{FF2B5EF4-FFF2-40B4-BE49-F238E27FC236}">
                <a16:creationId xmlns:a16="http://schemas.microsoft.com/office/drawing/2014/main" id="{DC55294B-6823-46D5-8733-3EEE1993F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5200" cy="48085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8">
            <a:extLst>
              <a:ext uri="{FF2B5EF4-FFF2-40B4-BE49-F238E27FC236}">
                <a16:creationId xmlns:a16="http://schemas.microsoft.com/office/drawing/2014/main" id="{AD3EF6DC-B018-4F9F-B262-F496AA20927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D3A1552-EDAD-43C7-89DB-3C304EB9317C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55299" name="Rectangle 1">
            <a:extLst>
              <a:ext uri="{FF2B5EF4-FFF2-40B4-BE49-F238E27FC236}">
                <a16:creationId xmlns:a16="http://schemas.microsoft.com/office/drawing/2014/main" id="{24732C11-39EF-4F82-8739-F4ADDC5AC8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1937" cy="40052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C6630C39-C37A-4915-AAC3-6C9F1B7C1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5200" cy="48085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8">
            <a:extLst>
              <a:ext uri="{FF2B5EF4-FFF2-40B4-BE49-F238E27FC236}">
                <a16:creationId xmlns:a16="http://schemas.microsoft.com/office/drawing/2014/main" id="{35A9BA50-48E1-4295-B138-DF422E83E05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C6BE92-55BA-4F65-B854-6289780A8851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59395" name="Text Box 1">
            <a:extLst>
              <a:ext uri="{FF2B5EF4-FFF2-40B4-BE49-F238E27FC236}">
                <a16:creationId xmlns:a16="http://schemas.microsoft.com/office/drawing/2014/main" id="{7BFEF8DB-2055-4FDD-BF48-00CA14200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FBE59ED1-3E36-4ED4-A213-0B04209BBDC9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8B36626B-C030-4F47-9BF0-268E3EBDFD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7" name="Rectangle 3">
            <a:extLst>
              <a:ext uri="{FF2B5EF4-FFF2-40B4-BE49-F238E27FC236}">
                <a16:creationId xmlns:a16="http://schemas.microsoft.com/office/drawing/2014/main" id="{D6296906-8EF5-4F01-B610-8A394D6F92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8">
            <a:extLst>
              <a:ext uri="{FF2B5EF4-FFF2-40B4-BE49-F238E27FC236}">
                <a16:creationId xmlns:a16="http://schemas.microsoft.com/office/drawing/2014/main" id="{17EC2D06-05AF-4791-A2BF-2DE0029923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F0C196-3FB5-49BB-B5A5-C284BCD294A0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1443" name="Text Box 1">
            <a:extLst>
              <a:ext uri="{FF2B5EF4-FFF2-40B4-BE49-F238E27FC236}">
                <a16:creationId xmlns:a16="http://schemas.microsoft.com/office/drawing/2014/main" id="{25E1DDCB-F339-4A63-A5CD-B546339C6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B80E33BF-6DCC-4147-BAE2-91D6F2FD4190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6E2DDA20-A472-45CA-A7E3-B498E33437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Rectangle 3">
            <a:extLst>
              <a:ext uri="{FF2B5EF4-FFF2-40B4-BE49-F238E27FC236}">
                <a16:creationId xmlns:a16="http://schemas.microsoft.com/office/drawing/2014/main" id="{1401117C-2869-4D20-BE40-0DA8C69245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8">
            <a:extLst>
              <a:ext uri="{FF2B5EF4-FFF2-40B4-BE49-F238E27FC236}">
                <a16:creationId xmlns:a16="http://schemas.microsoft.com/office/drawing/2014/main" id="{E24F30BF-0B25-4C98-9248-E18F2A9BD9B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6008068-2817-4FDB-9584-1C425EB516C4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3491" name="Text Box 1">
            <a:extLst>
              <a:ext uri="{FF2B5EF4-FFF2-40B4-BE49-F238E27FC236}">
                <a16:creationId xmlns:a16="http://schemas.microsoft.com/office/drawing/2014/main" id="{E85D0C66-F66A-4DFE-B2E3-E21860752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04971FF8-1EA5-4324-904D-096EB8495BD4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75C35458-C6F5-4E92-AEBF-09B4657D53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3" name="Rectangle 3">
            <a:extLst>
              <a:ext uri="{FF2B5EF4-FFF2-40B4-BE49-F238E27FC236}">
                <a16:creationId xmlns:a16="http://schemas.microsoft.com/office/drawing/2014/main" id="{1F203479-55F5-4A29-8706-0230318ED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8">
            <a:extLst>
              <a:ext uri="{FF2B5EF4-FFF2-40B4-BE49-F238E27FC236}">
                <a16:creationId xmlns:a16="http://schemas.microsoft.com/office/drawing/2014/main" id="{E7A97819-C883-42C1-A430-C17C336062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4222190-5E76-49D6-B3D5-F8F49FC0AAA4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5539" name="Text Box 1">
            <a:extLst>
              <a:ext uri="{FF2B5EF4-FFF2-40B4-BE49-F238E27FC236}">
                <a16:creationId xmlns:a16="http://schemas.microsoft.com/office/drawing/2014/main" id="{5BB2094F-A523-465F-8566-A8350E536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6C852D82-009F-4688-9619-2479DCDFE039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5540" name="Rectangle 2">
            <a:extLst>
              <a:ext uri="{FF2B5EF4-FFF2-40B4-BE49-F238E27FC236}">
                <a16:creationId xmlns:a16="http://schemas.microsoft.com/office/drawing/2014/main" id="{F3109501-BF4A-4F5E-A134-0DEEE076B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41" name="Rectangle 3">
            <a:extLst>
              <a:ext uri="{FF2B5EF4-FFF2-40B4-BE49-F238E27FC236}">
                <a16:creationId xmlns:a16="http://schemas.microsoft.com/office/drawing/2014/main" id="{67325DFE-6A4F-43FC-96AA-C118BE2A4A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>
            <a:extLst>
              <a:ext uri="{FF2B5EF4-FFF2-40B4-BE49-F238E27FC236}">
                <a16:creationId xmlns:a16="http://schemas.microsoft.com/office/drawing/2014/main" id="{6D71D505-5BB1-4623-878F-5BC36EEA51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0B331B-A4BC-4418-9E1E-E8ECB73523DA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D55124BB-CA99-45E3-B5DE-CBC08624B4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1937" cy="40052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4EE8C9B7-4C73-43D0-9132-7B4ED215D8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5200" cy="48085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8">
            <a:extLst>
              <a:ext uri="{FF2B5EF4-FFF2-40B4-BE49-F238E27FC236}">
                <a16:creationId xmlns:a16="http://schemas.microsoft.com/office/drawing/2014/main" id="{EA1628E6-D02D-46B7-8A88-30C0C814093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E5042B-DFD9-42AD-9ACD-A961F0A42F55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7587" name="Text Box 1">
            <a:extLst>
              <a:ext uri="{FF2B5EF4-FFF2-40B4-BE49-F238E27FC236}">
                <a16:creationId xmlns:a16="http://schemas.microsoft.com/office/drawing/2014/main" id="{E390EA23-3770-40BF-8053-F47C9B550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873E2C5B-A097-4E7A-8DA3-E0644638C716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595E286E-128C-449F-8CB0-05A459F3BB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9" name="Rectangle 3">
            <a:extLst>
              <a:ext uri="{FF2B5EF4-FFF2-40B4-BE49-F238E27FC236}">
                <a16:creationId xmlns:a16="http://schemas.microsoft.com/office/drawing/2014/main" id="{6813984C-8138-4AF2-9F9D-91FF8EE67E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8">
            <a:extLst>
              <a:ext uri="{FF2B5EF4-FFF2-40B4-BE49-F238E27FC236}">
                <a16:creationId xmlns:a16="http://schemas.microsoft.com/office/drawing/2014/main" id="{0DE88FCB-617F-4C08-9D1C-3D09A939EC6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96A7170-8E9E-4F26-B9A3-AD862372080C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9635" name="Text Box 1">
            <a:extLst>
              <a:ext uri="{FF2B5EF4-FFF2-40B4-BE49-F238E27FC236}">
                <a16:creationId xmlns:a16="http://schemas.microsoft.com/office/drawing/2014/main" id="{98EB5A85-30EE-4D18-A006-EE1719979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AA46C999-4EE2-4A00-8EC2-71B384D2B4B7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9636" name="Rectangle 2">
            <a:extLst>
              <a:ext uri="{FF2B5EF4-FFF2-40B4-BE49-F238E27FC236}">
                <a16:creationId xmlns:a16="http://schemas.microsoft.com/office/drawing/2014/main" id="{0764AA53-673F-4E9D-AEFB-2D14863222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7" name="Rectangle 3">
            <a:extLst>
              <a:ext uri="{FF2B5EF4-FFF2-40B4-BE49-F238E27FC236}">
                <a16:creationId xmlns:a16="http://schemas.microsoft.com/office/drawing/2014/main" id="{E07DBFC5-B2AF-402B-9A7F-6D2A5ECD2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8">
            <a:extLst>
              <a:ext uri="{FF2B5EF4-FFF2-40B4-BE49-F238E27FC236}">
                <a16:creationId xmlns:a16="http://schemas.microsoft.com/office/drawing/2014/main" id="{DAB41918-8DE3-4303-A2FA-E02732057D4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110A9A5-5A32-4595-957A-3DC1D85373E1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12291" name="Rectangle 1">
            <a:extLst>
              <a:ext uri="{FF2B5EF4-FFF2-40B4-BE49-F238E27FC236}">
                <a16:creationId xmlns:a16="http://schemas.microsoft.com/office/drawing/2014/main" id="{41C774A6-37C5-406E-BE27-D171E037C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1937" cy="40052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B75CC4E4-7215-484C-B470-8A266563C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5200" cy="48085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8">
            <a:extLst>
              <a:ext uri="{FF2B5EF4-FFF2-40B4-BE49-F238E27FC236}">
                <a16:creationId xmlns:a16="http://schemas.microsoft.com/office/drawing/2014/main" id="{4FDCC461-4534-46E9-8AC6-4D81D7B1126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B3838E1-61ED-42FD-91FF-3992726B65B5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14339" name="Rectangle 1">
            <a:extLst>
              <a:ext uri="{FF2B5EF4-FFF2-40B4-BE49-F238E27FC236}">
                <a16:creationId xmlns:a16="http://schemas.microsoft.com/office/drawing/2014/main" id="{5A9D6F8C-1D04-4BE3-8357-6879A07B64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1937" cy="40052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96C2F170-D558-4FB0-8F39-C47898AC0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5200" cy="48085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>
            <a:extLst>
              <a:ext uri="{FF2B5EF4-FFF2-40B4-BE49-F238E27FC236}">
                <a16:creationId xmlns:a16="http://schemas.microsoft.com/office/drawing/2014/main" id="{F48157F7-216E-4F69-A8E1-1D97E734959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153136F-6B5B-4784-A228-6E0C39B4CB10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16387" name="Text Box 1">
            <a:extLst>
              <a:ext uri="{FF2B5EF4-FFF2-40B4-BE49-F238E27FC236}">
                <a16:creationId xmlns:a16="http://schemas.microsoft.com/office/drawing/2014/main" id="{174CFF8D-7DF8-45E3-8012-6FF07A096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D2DCB03A-58A5-4854-B5F9-428F2D54477D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D25A5C08-1502-4F1A-950C-01388F9F2D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9" name="Rectangle 3">
            <a:extLst>
              <a:ext uri="{FF2B5EF4-FFF2-40B4-BE49-F238E27FC236}">
                <a16:creationId xmlns:a16="http://schemas.microsoft.com/office/drawing/2014/main" id="{6AC7FA8B-CCE7-4C92-8F84-C7D9A821F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>
            <a:extLst>
              <a:ext uri="{FF2B5EF4-FFF2-40B4-BE49-F238E27FC236}">
                <a16:creationId xmlns:a16="http://schemas.microsoft.com/office/drawing/2014/main" id="{CF50251C-658F-4E71-9F2E-1506B86ADB0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D4AB8A3-4FB2-4FC9-A2D6-7D97660E2D30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18435" name="Text Box 1">
            <a:extLst>
              <a:ext uri="{FF2B5EF4-FFF2-40B4-BE49-F238E27FC236}">
                <a16:creationId xmlns:a16="http://schemas.microsoft.com/office/drawing/2014/main" id="{0595DC4A-DE7D-4157-83FA-62DB12788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4F7BBDCA-5070-4D45-B254-61FB6EC2B55B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A418E4AD-9975-4F90-8ACD-EF6107BCDA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752EBD90-D913-4058-9E63-0C3017F6C2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>
            <a:extLst>
              <a:ext uri="{FF2B5EF4-FFF2-40B4-BE49-F238E27FC236}">
                <a16:creationId xmlns:a16="http://schemas.microsoft.com/office/drawing/2014/main" id="{25BE202D-E398-4672-BD7B-AAFA0E106E7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1A8F587-04A8-40C7-89C1-4C3993E77261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0483" name="Text Box 1">
            <a:extLst>
              <a:ext uri="{FF2B5EF4-FFF2-40B4-BE49-F238E27FC236}">
                <a16:creationId xmlns:a16="http://schemas.microsoft.com/office/drawing/2014/main" id="{964B94BC-791A-4149-805A-24FA400AB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8D3A27DD-16CE-400D-BB80-4474C3F913BE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3FA32D8C-5797-4702-AA68-61F7D851FC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71556FCC-1D4A-407B-B4B1-A21294D8D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8">
            <a:extLst>
              <a:ext uri="{FF2B5EF4-FFF2-40B4-BE49-F238E27FC236}">
                <a16:creationId xmlns:a16="http://schemas.microsoft.com/office/drawing/2014/main" id="{5D61CDC9-815D-478B-BEFD-DB4D534E909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0958F0-F2EC-4F98-8D02-95DF06B3C8EE}" type="slidenum">
              <a:rPr lang="en-US" altLang="en-US" sz="1400" smtClean="0">
                <a:solidFill>
                  <a:srgbClr val="E74C3C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2531" name="Text Box 1">
            <a:extLst>
              <a:ext uri="{FF2B5EF4-FFF2-40B4-BE49-F238E27FC236}">
                <a16:creationId xmlns:a16="http://schemas.microsoft.com/office/drawing/2014/main" id="{0C3B8D6D-436E-4B5A-A2D3-90EED5C58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0"/>
              </a:spcBef>
              <a:buClrTx/>
              <a:buFontTx/>
              <a:buNone/>
            </a:pPr>
            <a:fld id="{1158E1AB-CAA1-4AF2-91DA-FE46DB2188FA}" type="slidenum">
              <a:rPr lang="en-US" altLang="en-US" sz="1400" b="1">
                <a:solidFill>
                  <a:srgbClr val="E74C3C"/>
                </a:solidFill>
                <a:latin typeface="Source Sans Pro Black" panose="020B0803030403020204" pitchFamily="34" charset="0"/>
              </a:rPr>
              <a:pPr algn="r" eaLnBrk="1" hangingPunct="1">
                <a:lnSpc>
                  <a:spcPct val="98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 b="1">
              <a:solidFill>
                <a:srgbClr val="E74C3C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9AC6526C-3AE5-4C9E-B696-896C5ECCAA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93D700E7-EDA1-4E05-9429-2A0CCB3357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040F-45B2-4201-A9EE-77B8DCE40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685D3-4AE8-42F4-B5D2-B16DCAE22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C3E203C-900D-4AD7-9449-AC5BED07977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28939-F938-41D5-875B-7D36234198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5112-3CD8-42C6-A82E-1144093B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2EB1D-CBD2-4527-B34C-060B7B4FD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EE605AD2-9D20-4897-A652-0BB3599E594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76F1A-BB37-4B84-82C3-04211D01D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44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E4BDA8-C6C8-43CF-ABA9-D617A1AFA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77113" y="360363"/>
            <a:ext cx="2338387" cy="62944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733979-D802-4F8C-A397-23C740013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0363" y="360363"/>
            <a:ext cx="6864350" cy="62944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93DB8A72-0042-49C8-BFCF-4EADA965BCF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B324D7-C81C-4C6A-85B3-2DAE0B976B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727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D213-6A55-49AF-8A9E-BADAC4DE4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BCCC5-669C-473C-80D3-60BEC4BBF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8D0748E-BF88-4C69-A7CA-9CA17AEEBFD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28A22-6089-4737-9B1C-B133EEDA38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849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AA81-D8C9-4E26-ABAC-1BBF763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8686-2C29-4603-9493-C99039FBB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350A692-66E0-4623-88B0-784CF906E4F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7F50D-5DA3-4398-BE1C-C199192534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726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8C79-4348-4B5E-83AF-34FA41C1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27666-A023-43C3-8B4C-D6A9E32E2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266DD34-B53A-4077-85BA-36575907F81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9EE5E-5DFF-4CEB-B27A-A6C1BF1BB9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004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6AD4-99A9-43A0-9C4F-D0A35EB0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46A7-10E1-44E3-A32E-1ABD2D4B7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4679950"/>
            <a:ext cx="4511675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32F9F-A037-45C3-9039-BFDCDA770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3825" y="4679950"/>
            <a:ext cx="4511675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C680253-FE56-4EFC-8124-E47B81D1458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B2DB6-0EF2-4780-985C-3B486ADCE5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246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7F93-F606-400C-9C94-7FC94FD5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CB70-FF72-4FFB-B6D6-5158D91FD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A113C-5976-40C3-A05E-3F98DFED2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30986-1A1D-4C1B-B498-313910397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2A11E-4AFF-4DBF-9E57-59EC1AA94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4FCC11-17A7-48B4-9158-0BAC3775CAD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5C33D-5F28-4500-926E-CFF7163A3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946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FE29-7983-4D8E-9ED5-E05DB370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233EC14-F4EF-4518-9B95-7F7DD8A5AFF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D318-4187-4ADE-BF72-FC17B388FF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9463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85B204F2-FD71-401A-B7B4-A7727638A48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1CAA6-2EC9-416B-A715-104D0A358B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7438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7C2A-ED53-47F4-9232-35423224B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2C360-BF6A-4C27-8BEA-F743F13A8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B2E5B-BE76-40AD-BE1B-571562D59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D5B805C-FE1F-4B4C-A2C1-8EA1562C3CC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D99BF-73FC-4C60-8964-DCDC2CE797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23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39E9-866A-4A1D-B709-E6D6739F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1185-40A0-4782-A012-C6FEC6847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EBE415EB-CAD5-45D3-A64B-D734E40AFC7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BA0F6-A07E-46E5-B662-8423F52881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30412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8DB1-FEDF-4E65-8A73-F992AC0B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AC46C-E8B5-4BEF-B702-6B542C02A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ABEF6-7E00-4BF6-BB17-767C2F3B1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022570-BB5E-4E84-B221-A2AEB3C3618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780B6-88D5-421A-A313-D446F8B7B9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004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768D-FDA4-45A0-9BE6-3FC9F4E7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A4375-DB02-46D2-9636-454D63764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8303A15-CE42-46EF-8CD9-8E3756C31A1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A3BF2-5262-4DD5-8F4A-FA77B93307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103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227EA-5688-4E05-BC80-DF9595F34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77113" y="3330575"/>
            <a:ext cx="2338387" cy="3863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393EC-C9B3-4359-9171-1764F4C87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0363" y="3330575"/>
            <a:ext cx="6864350" cy="38639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18EADB9-6C1E-4920-8DB5-B4AD2813BDA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69A8D-F923-437E-BE82-7945FB1736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02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662E-EA4A-43CA-9110-5DDDDD92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6A0CF-107D-4662-B9B7-624266455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24FC927-5AEA-494F-8AAE-8AD5DCFB679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5C342-F41B-4EC9-A574-3D2691FC44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0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837B-D9A4-4E03-9C6E-FA9A145A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C8B62-0089-43CA-918A-90E39E2D7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511675" cy="4675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317CA-5A2E-49C1-92E1-DE548BEB5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4438" y="1979613"/>
            <a:ext cx="4511675" cy="4675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78F9F97-C2B8-42DB-A7F7-9C95898DF18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01F1F-5267-4310-9825-030598FCC6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26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8E3C-6231-4AC2-AB7B-CAF3B561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B68D7-7325-4B03-98BE-E65568820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5F42F-8807-458E-BC8C-36E337D12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00E75-BA78-4F0D-9DCC-23DEC287F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1EA61-1CD8-4C3A-9EA9-F6AEAD227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E9759F1-B11F-4175-98D9-320075955AE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D38FA-A19B-4D9D-BFE4-F373B052BA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146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E3A8-7E44-4DDC-903F-79A02B20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F0D7F6A-E0C9-449C-89E7-9A258E6764D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D886F2-3E92-4E13-8714-6C231B4239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10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4B55ECA-FFAA-44A6-9D8D-04069EE504B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934C8-0030-4B71-8B60-AEE81B4DAE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53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6DA7-F9B4-44A4-9ABB-7C75B52D5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9B4B-A38A-4E71-8CCB-60CF0B51A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FE354-F0E9-41B5-9A6A-9685E43DE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4FB9BD0-78F3-44F0-B663-84783BB0EA9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43205-939E-49A4-8FA4-3CBACE0486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10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143CE-4CCA-43B9-979E-3706BF8AE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85F3A-057C-4D40-B8CF-9E3943594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0D618-1FD6-4EC0-8216-C79FA1F3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56CCE43-1949-40AE-8FC0-8737EA36989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8D464E-930B-4A93-BB57-9005CE6B02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88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2D89D896-EC96-4DCF-84DE-CF57FCD8C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388"/>
            <a:ext cx="9720263" cy="12604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6459191-84F0-4BB2-AF87-61F590860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675" y="6840538"/>
            <a:ext cx="2519363" cy="539750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4A1B2073-0CD2-482C-80F2-AA958B247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6840538"/>
            <a:ext cx="6480175" cy="539750"/>
          </a:xfrm>
          <a:prstGeom prst="rect">
            <a:avLst/>
          </a:prstGeom>
          <a:solidFill>
            <a:srgbClr val="BDC3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9" name="Rectangle 4">
            <a:extLst>
              <a:ext uri="{FF2B5EF4-FFF2-40B4-BE49-F238E27FC236}">
                <a16:creationId xmlns:a16="http://schemas.microsoft.com/office/drawing/2014/main" id="{BDEADFF6-FDD2-463E-A1E3-80F04DD62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6840538"/>
            <a:ext cx="53975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0" name="Rectangle 5">
            <a:extLst>
              <a:ext uri="{FF2B5EF4-FFF2-40B4-BE49-F238E27FC236}">
                <a16:creationId xmlns:a16="http://schemas.microsoft.com/office/drawing/2014/main" id="{5FDC6F1B-ABC6-4EF1-9C1C-163C7D531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360363"/>
            <a:ext cx="9355137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31" name="Rectangle 6">
            <a:extLst>
              <a:ext uri="{FF2B5EF4-FFF2-40B4-BE49-F238E27FC236}">
                <a16:creationId xmlns:a16="http://schemas.microsoft.com/office/drawing/2014/main" id="{AC1947B8-C2C4-43DB-9E31-506A80539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979613"/>
            <a:ext cx="9175750" cy="467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4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32" name="Text Box 7">
            <a:extLst>
              <a:ext uri="{FF2B5EF4-FFF2-40B4-BE49-F238E27FC236}">
                <a16:creationId xmlns:a16="http://schemas.microsoft.com/office/drawing/2014/main" id="{37B056F5-36DF-4DAB-B472-A62AB94E4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6840538"/>
            <a:ext cx="233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3" name="Text Box 8">
            <a:extLst>
              <a:ext uri="{FF2B5EF4-FFF2-40B4-BE49-F238E27FC236}">
                <a16:creationId xmlns:a16="http://schemas.microsoft.com/office/drawing/2014/main" id="{A4B94BF0-D775-486A-935F-F3F8D9952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0" y="6840538"/>
            <a:ext cx="32369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923E10B8-BFD8-4A8E-9F34-DE589FC2A3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179388" y="6840538"/>
            <a:ext cx="534987" cy="534987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98000"/>
              </a:lnSpc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b="1">
                <a:solidFill>
                  <a:srgbClr val="FFFFFF"/>
                </a:solidFill>
                <a:latin typeface="+mj-lt"/>
              </a:defRPr>
            </a:lvl1pPr>
          </a:lstStyle>
          <a:p>
            <a:pPr>
              <a:defRPr/>
            </a:pPr>
            <a:fld id="{F5554A0B-D772-49DF-8985-9A65A826AB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2pPr>
      <a:lvl3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3pPr>
      <a:lvl4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4pPr>
      <a:lvl5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5pPr>
      <a:lvl6pPr marL="2514600" indent="-228600"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6pPr>
      <a:lvl7pPr marL="2971800" indent="-228600"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7pPr>
      <a:lvl8pPr marL="3429000" indent="-228600"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8pPr>
      <a:lvl9pPr marL="3886200" indent="-228600"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lnSpc>
          <a:spcPct val="98000"/>
        </a:lnSpc>
        <a:spcBef>
          <a:spcPct val="0"/>
        </a:spcBef>
        <a:spcAft>
          <a:spcPts val="1150"/>
        </a:spcAft>
        <a:buClr>
          <a:srgbClr val="000000"/>
        </a:buClr>
        <a:buSzPct val="100000"/>
        <a:buFont typeface="Times New Roman" panose="02020603050405020304" pitchFamily="18" charset="0"/>
        <a:defRPr sz="2600" b="1" kern="1200">
          <a:solidFill>
            <a:srgbClr val="1C1C1C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1C1C1C"/>
          </a:solidFill>
          <a:latin typeface="Source Sans Pro Light" panose="020B0403030403020204" pitchFamily="34" charset="0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1C1C1C"/>
          </a:solidFill>
          <a:latin typeface="Source Sans Pro Light" panose="020B0403030403020204" pitchFamily="34" charset="0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1C1C1C"/>
          </a:solidFill>
          <a:latin typeface="Source Sans Pro Light" panose="020B0403030403020204" pitchFamily="34" charset="0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1C1C1C"/>
          </a:solidFill>
          <a:latin typeface="Source Sans Pro Light" panose="020B04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CA0B7456-AF4C-41D1-B099-CD8216055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9600"/>
            <a:ext cx="9720263" cy="12604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E23D5B71-FF1A-498E-94F8-F5140711E4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3330575"/>
            <a:ext cx="9355137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122603AE-970A-422A-B8A5-E42AA9343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4679950"/>
            <a:ext cx="91757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4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053" name="Text Box 4">
            <a:extLst>
              <a:ext uri="{FF2B5EF4-FFF2-40B4-BE49-F238E27FC236}">
                <a16:creationId xmlns:a16="http://schemas.microsoft.com/office/drawing/2014/main" id="{F4F96BF0-F975-4D31-B61D-32BBC21AC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6840538"/>
            <a:ext cx="233680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Text Box 5">
            <a:extLst>
              <a:ext uri="{FF2B5EF4-FFF2-40B4-BE49-F238E27FC236}">
                <a16:creationId xmlns:a16="http://schemas.microsoft.com/office/drawing/2014/main" id="{95161BB7-6CF3-4821-8E1A-EAF36490F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0" y="6840538"/>
            <a:ext cx="32369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066868C-6B87-433C-86CF-41C3685A3AA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179388" y="6840538"/>
            <a:ext cx="534987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8000"/>
              </a:lnSpc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b="1">
                <a:solidFill>
                  <a:srgbClr val="E74C3C"/>
                </a:solidFill>
                <a:latin typeface="+mj-lt"/>
              </a:defRPr>
            </a:lvl1pPr>
          </a:lstStyle>
          <a:p>
            <a:pPr>
              <a:defRPr/>
            </a:pPr>
            <a:fld id="{21EB3F12-7122-4C9A-87FB-B933767D81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2pPr>
      <a:lvl3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3pPr>
      <a:lvl4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4pPr>
      <a:lvl5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5pPr>
      <a:lvl6pPr marL="2514600" indent="-228600"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6pPr>
      <a:lvl7pPr marL="2971800" indent="-228600"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7pPr>
      <a:lvl8pPr marL="3429000" indent="-228600"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8pPr>
      <a:lvl9pPr marL="3886200" indent="-228600"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Source Sans Pro Black" panose="020B0803030403020204" pitchFamily="34" charset="0"/>
          <a:cs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lnSpc>
          <a:spcPct val="98000"/>
        </a:lnSpc>
        <a:spcBef>
          <a:spcPct val="0"/>
        </a:spcBef>
        <a:spcAft>
          <a:spcPts val="1150"/>
        </a:spcAft>
        <a:buClr>
          <a:srgbClr val="000000"/>
        </a:buClr>
        <a:buSzPct val="100000"/>
        <a:buFont typeface="Times New Roman" panose="02020603050405020304" pitchFamily="18" charset="0"/>
        <a:defRPr sz="2600" b="1" kern="1200">
          <a:solidFill>
            <a:srgbClr val="1C1C1C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1C1C1C"/>
          </a:solidFill>
          <a:latin typeface="Source Sans Pro Light" panose="020B0403030403020204" pitchFamily="34" charset="0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1C1C1C"/>
          </a:solidFill>
          <a:latin typeface="Source Sans Pro Light" panose="020B0403030403020204" pitchFamily="34" charset="0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1C1C1C"/>
          </a:solidFill>
          <a:latin typeface="Source Sans Pro Light" panose="020B0403030403020204" pitchFamily="34" charset="0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1C1C1C"/>
          </a:solidFill>
          <a:latin typeface="Source Sans Pro Light" panose="020B04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9.jpe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10" Type="http://schemas.openxmlformats.org/officeDocument/2006/relationships/image" Target="../media/image75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10" Type="http://schemas.openxmlformats.org/officeDocument/2006/relationships/image" Target="../media/image83.jpeg"/><Relationship Id="rId4" Type="http://schemas.openxmlformats.org/officeDocument/2006/relationships/image" Target="../media/image77.jpeg"/><Relationship Id="rId9" Type="http://schemas.openxmlformats.org/officeDocument/2006/relationships/image" Target="../media/image8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ung-git/margipose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media" Target="../media/media5.avi"/><Relationship Id="rId7" Type="http://schemas.openxmlformats.org/officeDocument/2006/relationships/image" Target="../media/image105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0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avi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>
            <a:extLst>
              <a:ext uri="{FF2B5EF4-FFF2-40B4-BE49-F238E27FC236}">
                <a16:creationId xmlns:a16="http://schemas.microsoft.com/office/drawing/2014/main" id="{648DED41-DDE2-44D8-BD09-15E4FDC14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3328988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3200" dirty="0">
                <a:solidFill>
                  <a:srgbClr val="FFFFFF"/>
                </a:solidFill>
                <a:latin typeface="+mj-lt"/>
                <a:cs typeface="DejaVu Sans" charset="0"/>
              </a:rPr>
              <a:t>3D Human Pose Estimation with 2D Marginal Heatmaps</a:t>
            </a:r>
          </a:p>
        </p:txBody>
      </p:sp>
      <p:sp>
        <p:nvSpPr>
          <p:cNvPr id="4099" name="Text Box 2">
            <a:extLst>
              <a:ext uri="{FF2B5EF4-FFF2-40B4-BE49-F238E27FC236}">
                <a16:creationId xmlns:a16="http://schemas.microsoft.com/office/drawing/2014/main" id="{3299B6C5-CA03-4735-B312-A80AF7EEE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3" y="4694238"/>
            <a:ext cx="9180512" cy="251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DejaVu Sans" charset="0"/>
              </a:rPr>
              <a:t>Original Paper: 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DejaVu Sans" charset="0"/>
              </a:rPr>
              <a:t>3D Human Pose Estimation with 2D Marginal Heatmaps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DejaVu Sans" charset="0"/>
              </a:rPr>
              <a:t>Aiden Nibali, Zhen He, Staurt Morgan, Luke Predergast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DejaVu Sans" charset="0"/>
              </a:rPr>
              <a:t>2019 IEEE WCACV</a:t>
            </a:r>
          </a:p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DejaVu Sans" charset="0"/>
              </a:rPr>
              <a:t>Alberto Fung</a:t>
            </a:r>
          </a:p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DejaVu Sans" charset="0"/>
              </a:rPr>
              <a:t>Simon Badgett</a:t>
            </a:r>
          </a:p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DejaVu Sans" charset="0"/>
              </a:rPr>
              <a:t>COSC6373</a:t>
            </a:r>
          </a:p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DejaVu Sans" charset="0"/>
              </a:rPr>
              <a:t>May 9, 2019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DejaVu Sans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DejaVu Sans" charset="0"/>
            </a:endParaRPr>
          </a:p>
        </p:txBody>
      </p:sp>
      <p:sp>
        <p:nvSpPr>
          <p:cNvPr id="4100" name="Text Box 3">
            <a:extLst>
              <a:ext uri="{FF2B5EF4-FFF2-40B4-BE49-F238E27FC236}">
                <a16:creationId xmlns:a16="http://schemas.microsoft.com/office/drawing/2014/main" id="{FC0E3835-AAA7-49E2-8533-81589DC2C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578100"/>
            <a:ext cx="632460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3200" dirty="0">
                <a:solidFill>
                  <a:srgbClr val="000000"/>
                </a:solidFill>
                <a:latin typeface="+mj-lt"/>
              </a:rPr>
              <a:t>Evaluation of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D08210-2313-4AC1-A82D-259466EC0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CDE98-AA9F-45F1-9816-89C45A3544A2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A05E4055-CB40-442E-BA4A-5F950C851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15AAF179-5D9A-42F6-A32F-84D49A5A657F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18435" name="Text Box 2">
            <a:extLst>
              <a:ext uri="{FF2B5EF4-FFF2-40B4-BE49-F238E27FC236}">
                <a16:creationId xmlns:a16="http://schemas.microsoft.com/office/drawing/2014/main" id="{17B43A34-D171-41FE-BFB4-D37FAF19F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44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3200" dirty="0">
                <a:solidFill>
                  <a:srgbClr val="FFFFFF"/>
                </a:solidFill>
                <a:latin typeface="+mj-lt"/>
              </a:rPr>
              <a:t>Diversity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1F40D771-77BA-41F2-A3E0-6328FD7AB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102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9" name="Picture 4">
            <a:extLst>
              <a:ext uri="{FF2B5EF4-FFF2-40B4-BE49-F238E27FC236}">
                <a16:creationId xmlns:a16="http://schemas.microsoft.com/office/drawing/2014/main" id="{28E04B5C-66C0-4DEC-9B24-CCECDBED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3" y="439102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0" name="Picture 5">
            <a:extLst>
              <a:ext uri="{FF2B5EF4-FFF2-40B4-BE49-F238E27FC236}">
                <a16:creationId xmlns:a16="http://schemas.microsoft.com/office/drawing/2014/main" id="{54605E9B-D604-4633-869C-614A5F7F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13" y="439102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1" name="Picture 6">
            <a:extLst>
              <a:ext uri="{FF2B5EF4-FFF2-40B4-BE49-F238E27FC236}">
                <a16:creationId xmlns:a16="http://schemas.microsoft.com/office/drawing/2014/main" id="{52796414-D9F5-4606-9891-FFAD6676C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5" y="4338638"/>
            <a:ext cx="24384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1" name="Text Box 7">
            <a:extLst>
              <a:ext uri="{FF2B5EF4-FFF2-40B4-BE49-F238E27FC236}">
                <a16:creationId xmlns:a16="http://schemas.microsoft.com/office/drawing/2014/main" id="{F09DAAAE-7CD3-4EE4-A53B-FD4BB9D10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614488"/>
            <a:ext cx="9180512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5900" indent="-214313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Images of individuals in from different ethnicity, age, body size</a:t>
            </a:r>
          </a:p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endParaRPr lang="en-US" altLang="en-US" sz="1600" dirty="0">
              <a:solidFill>
                <a:srgbClr val="1C1C1C"/>
              </a:solidFill>
              <a:ea typeface="Source Sans Pro" panose="020B0503030403020204" pitchFamily="34" charset="0"/>
            </a:endParaRPr>
          </a:p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r>
              <a:rPr lang="en-US" altLang="en-US" sz="1600" b="1" dirty="0">
                <a:solidFill>
                  <a:srgbClr val="1C1C1C"/>
                </a:solidFill>
                <a:ea typeface="Source Sans Pro" panose="020B0503030403020204" pitchFamily="34" charset="0"/>
              </a:rPr>
              <a:t>Observations:</a:t>
            </a:r>
          </a:p>
          <a:p>
            <a:pPr marL="287338" indent="-285750" eaLnBrk="1" hangingPunct="1"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Issues with infants and children</a:t>
            </a:r>
          </a:p>
          <a:p>
            <a:pPr marL="287338" indent="-285750" eaLnBrk="1" hangingPunct="1"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Invariant to ethnic diversity, body sizes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4A5B2-F5BA-40D4-9A2B-849882DD6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EC4FD8-68F4-4F82-A926-F883D74D4A5A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B0216EA3-5F77-40D8-AD52-229EC4E78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EB17D36C-EF70-4E86-B7FA-790F46B18D1B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97CE07BF-E04D-4143-8794-C35E0D0E3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Diversity</a:t>
            </a:r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08C45FA2-E607-44C6-BAE6-BA87E67E5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4">
            <a:extLst>
              <a:ext uri="{FF2B5EF4-FFF2-40B4-BE49-F238E27FC236}">
                <a16:creationId xmlns:a16="http://schemas.microsoft.com/office/drawing/2014/main" id="{F7746659-EAFA-4A68-B4A9-DC092D65D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8" name="Picture 5">
            <a:extLst>
              <a:ext uri="{FF2B5EF4-FFF2-40B4-BE49-F238E27FC236}">
                <a16:creationId xmlns:a16="http://schemas.microsoft.com/office/drawing/2014/main" id="{A4FE5B70-5E20-4222-B5E3-6744A0A86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9" name="Picture 6">
            <a:extLst>
              <a:ext uri="{FF2B5EF4-FFF2-40B4-BE49-F238E27FC236}">
                <a16:creationId xmlns:a16="http://schemas.microsoft.com/office/drawing/2014/main" id="{A1AA5E62-766D-4927-8D08-7A8F90110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4368800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60" name="Picture 7">
            <a:extLst>
              <a:ext uri="{FF2B5EF4-FFF2-40B4-BE49-F238E27FC236}">
                <a16:creationId xmlns:a16="http://schemas.microsoft.com/office/drawing/2014/main" id="{E31864EE-83CC-411C-BD75-B1262738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8800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61" name="Picture 8">
            <a:extLst>
              <a:ext uri="{FF2B5EF4-FFF2-40B4-BE49-F238E27FC236}">
                <a16:creationId xmlns:a16="http://schemas.microsoft.com/office/drawing/2014/main" id="{A8EA3F64-6DBA-47A1-8472-FCDF4D1A5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5" y="434816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62" name="Picture 9">
            <a:extLst>
              <a:ext uri="{FF2B5EF4-FFF2-40B4-BE49-F238E27FC236}">
                <a16:creationId xmlns:a16="http://schemas.microsoft.com/office/drawing/2014/main" id="{06C8129F-A4F6-4958-825F-7723AEFF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63" name="Picture 10">
            <a:extLst>
              <a:ext uri="{FF2B5EF4-FFF2-40B4-BE49-F238E27FC236}">
                <a16:creationId xmlns:a16="http://schemas.microsoft.com/office/drawing/2014/main" id="{36E81126-1B02-44B0-90E2-C3E6C1CF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34816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5801A-279B-47B5-8704-28666B247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DD7EBD-BB86-44A1-B5A8-A33E7D08271E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760F68DD-45B7-4D8E-A790-4DB463523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12A2B1B1-9674-42D0-8ECB-8019351A6983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5603" name="Text Box 2">
            <a:extLst>
              <a:ext uri="{FF2B5EF4-FFF2-40B4-BE49-F238E27FC236}">
                <a16:creationId xmlns:a16="http://schemas.microsoft.com/office/drawing/2014/main" id="{02F2A7A7-D1B5-46E9-913B-AA1D67482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828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Extreme and Unnatural Poses</a:t>
            </a:r>
          </a:p>
        </p:txBody>
      </p:sp>
      <p:pic>
        <p:nvPicPr>
          <p:cNvPr id="25604" name="Picture 3">
            <a:extLst>
              <a:ext uri="{FF2B5EF4-FFF2-40B4-BE49-F238E27FC236}">
                <a16:creationId xmlns:a16="http://schemas.microsoft.com/office/drawing/2014/main" id="{6F2224DF-EA19-4152-9F32-9488FFA5D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389438"/>
            <a:ext cx="24384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5" name="Picture 4">
            <a:extLst>
              <a:ext uri="{FF2B5EF4-FFF2-40B4-BE49-F238E27FC236}">
                <a16:creationId xmlns:a16="http://schemas.microsoft.com/office/drawing/2014/main" id="{53418A00-144E-468F-B182-D7D3B9E94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6" name="Picture 5">
            <a:extLst>
              <a:ext uri="{FF2B5EF4-FFF2-40B4-BE49-F238E27FC236}">
                <a16:creationId xmlns:a16="http://schemas.microsoft.com/office/drawing/2014/main" id="{E738A725-3187-4340-9106-903A4F87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37991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7" name="Picture 6">
            <a:extLst>
              <a:ext uri="{FF2B5EF4-FFF2-40B4-BE49-F238E27FC236}">
                <a16:creationId xmlns:a16="http://schemas.microsoft.com/office/drawing/2014/main" id="{3B26B7E2-9D92-446E-BDEC-E021BF5F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9" name="Text Box 7">
            <a:extLst>
              <a:ext uri="{FF2B5EF4-FFF2-40B4-BE49-F238E27FC236}">
                <a16:creationId xmlns:a16="http://schemas.microsoft.com/office/drawing/2014/main" id="{9074DC52-050F-4C88-B981-6CE93D65C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614488"/>
            <a:ext cx="9180512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5900" indent="-214313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r>
              <a:rPr lang="en-US" altLang="en-US" sz="1600" dirty="0">
                <a:solidFill>
                  <a:srgbClr val="1C1C1C"/>
                </a:solidFill>
                <a:latin typeface="Arial" panose="020B0604020202020204" pitchFamily="34" charset="0"/>
              </a:rPr>
              <a:t>Images of individuals in difficult poses (extreme yoga position, contortionist, uncommon point of views)</a:t>
            </a:r>
          </a:p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endParaRPr lang="en-US" altLang="en-US" sz="1600" dirty="0">
              <a:solidFill>
                <a:srgbClr val="1C1C1C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r>
              <a:rPr lang="en-US" altLang="en-US" sz="1600" b="1" dirty="0">
                <a:solidFill>
                  <a:srgbClr val="1C1C1C"/>
                </a:solidFill>
                <a:latin typeface="Arial" panose="020B0604020202020204" pitchFamily="34" charset="0"/>
              </a:rPr>
              <a:t>Observations:</a:t>
            </a:r>
          </a:p>
          <a:p>
            <a:pPr marL="287338" indent="-285750" eaLnBrk="1" hangingPunct="1"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latin typeface="Arial" panose="020B0604020202020204" pitchFamily="34" charset="0"/>
              </a:rPr>
              <a:t>Issues with extremely unnatural positions</a:t>
            </a:r>
          </a:p>
          <a:p>
            <a:pPr marL="287338" indent="-285750" eaLnBrk="1" hangingPunct="1"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latin typeface="Arial" panose="020B0604020202020204" pitchFamily="34" charset="0"/>
              </a:rPr>
              <a:t>Success for difficult yoga poses</a:t>
            </a:r>
          </a:p>
          <a:p>
            <a:pPr marL="287338" indent="-285750" eaLnBrk="1" hangingPunct="1"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latin typeface="Arial" panose="020B0604020202020204" pitchFamily="34" charset="0"/>
              </a:rPr>
              <a:t>Possible limitations due to model only fitting to 17 joints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BDEFB-AC21-49E0-B69D-75D77F4A6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AD8CD2-A685-48CA-B291-41A3F82C83F5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A6A32027-2ED8-4961-AD53-F6044343B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8C284932-4F87-4F75-AE75-2C0943E84DF1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7651" name="Text Box 2">
            <a:extLst>
              <a:ext uri="{FF2B5EF4-FFF2-40B4-BE49-F238E27FC236}">
                <a16:creationId xmlns:a16="http://schemas.microsoft.com/office/drawing/2014/main" id="{7454240F-BDA4-4702-AD55-5061183DF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Difficult Yoga Poses</a:t>
            </a:r>
          </a:p>
        </p:txBody>
      </p:sp>
      <p:pic>
        <p:nvPicPr>
          <p:cNvPr id="27652" name="Picture 3">
            <a:extLst>
              <a:ext uri="{FF2B5EF4-FFF2-40B4-BE49-F238E27FC236}">
                <a16:creationId xmlns:a16="http://schemas.microsoft.com/office/drawing/2014/main" id="{E6927C95-F2B8-45ED-941D-1EEEF892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3" name="Picture 4">
            <a:extLst>
              <a:ext uri="{FF2B5EF4-FFF2-40B4-BE49-F238E27FC236}">
                <a16:creationId xmlns:a16="http://schemas.microsoft.com/office/drawing/2014/main" id="{4AF14263-067B-4936-A449-2BE4A6DF5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4" name="Picture 5">
            <a:extLst>
              <a:ext uri="{FF2B5EF4-FFF2-40B4-BE49-F238E27FC236}">
                <a16:creationId xmlns:a16="http://schemas.microsoft.com/office/drawing/2014/main" id="{392E2270-1D08-41A6-9C2E-41FF3F9D6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5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5" name="Picture 6">
            <a:extLst>
              <a:ext uri="{FF2B5EF4-FFF2-40B4-BE49-F238E27FC236}">
                <a16:creationId xmlns:a16="http://schemas.microsoft.com/office/drawing/2014/main" id="{9B1C4165-3F26-46D1-9FD0-8A5706E74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6" name="Picture 7">
            <a:extLst>
              <a:ext uri="{FF2B5EF4-FFF2-40B4-BE49-F238E27FC236}">
                <a16:creationId xmlns:a16="http://schemas.microsoft.com/office/drawing/2014/main" id="{275CE4A7-8D4A-405B-933F-F5402B97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7" name="Picture 8">
            <a:extLst>
              <a:ext uri="{FF2B5EF4-FFF2-40B4-BE49-F238E27FC236}">
                <a16:creationId xmlns:a16="http://schemas.microsoft.com/office/drawing/2014/main" id="{A35D883C-7B71-4C4A-8B5C-48050C4E3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3392CE-47F5-467F-A644-12036D5D10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D1FC25-5F64-47BB-96A2-CD38A069A4E1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9DA4003F-F488-41BE-A470-4333104A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53C66E03-778F-4C43-AF93-C7D6DD5CDD65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B0A39836-1004-4D9D-BAB6-DF4CCB8A6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828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Individuals with Limb Loss</a:t>
            </a:r>
          </a:p>
        </p:txBody>
      </p:sp>
      <p:pic>
        <p:nvPicPr>
          <p:cNvPr id="29700" name="Picture 3">
            <a:extLst>
              <a:ext uri="{FF2B5EF4-FFF2-40B4-BE49-F238E27FC236}">
                <a16:creationId xmlns:a16="http://schemas.microsoft.com/office/drawing/2014/main" id="{0EA66C84-8716-4485-94AA-65BE629B2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5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1" name="Picture 4">
            <a:extLst>
              <a:ext uri="{FF2B5EF4-FFF2-40B4-BE49-F238E27FC236}">
                <a16:creationId xmlns:a16="http://schemas.microsoft.com/office/drawing/2014/main" id="{AF301D34-11FF-4022-815E-ADD546E7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2" name="Picture 5">
            <a:extLst>
              <a:ext uri="{FF2B5EF4-FFF2-40B4-BE49-F238E27FC236}">
                <a16:creationId xmlns:a16="http://schemas.microsoft.com/office/drawing/2014/main" id="{0E6155D9-0CDB-4840-BA32-6AC4EBB5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3" name="Picture 6">
            <a:extLst>
              <a:ext uri="{FF2B5EF4-FFF2-40B4-BE49-F238E27FC236}">
                <a16:creationId xmlns:a16="http://schemas.microsoft.com/office/drawing/2014/main" id="{64CD252C-FFEB-4BF2-B10D-52EB7836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7" name="Text Box 7">
            <a:extLst>
              <a:ext uri="{FF2B5EF4-FFF2-40B4-BE49-F238E27FC236}">
                <a16:creationId xmlns:a16="http://schemas.microsoft.com/office/drawing/2014/main" id="{D3478876-1F78-4A3D-B9C4-8060C29C9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616075"/>
            <a:ext cx="9180512" cy="240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5900" indent="-214313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Images of individuals in with limb loss</a:t>
            </a:r>
          </a:p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endParaRPr lang="en-US" altLang="en-US" sz="1600" dirty="0">
              <a:solidFill>
                <a:srgbClr val="1C1C1C"/>
              </a:solidFill>
              <a:ea typeface="Source Sans Pro" panose="020B0503030403020204" pitchFamily="34" charset="0"/>
            </a:endParaRPr>
          </a:p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r>
              <a:rPr lang="en-US" altLang="en-US" sz="1600" b="1" dirty="0">
                <a:solidFill>
                  <a:srgbClr val="1C1C1C"/>
                </a:solidFill>
                <a:ea typeface="Source Sans Pro" panose="020B0503030403020204" pitchFamily="34" charset="0"/>
              </a:rPr>
              <a:t>Observations:</a:t>
            </a:r>
          </a:p>
          <a:p>
            <a:pPr marL="287338" indent="-285750" eaLnBrk="1" hangingPunct="1"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Joints inferred at end of limb</a:t>
            </a:r>
          </a:p>
          <a:p>
            <a:pPr marL="287338" indent="-285750" eaLnBrk="1" hangingPunct="1"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Invariant to prosthetics</a:t>
            </a:r>
          </a:p>
          <a:p>
            <a:pPr marL="287338" indent="-285750" eaLnBrk="1" hangingPunct="1"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Missing limbs are assume to be occluded by body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3F597-9D46-45CB-A441-FBCCA595CB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050D15-BB46-4022-B997-7721BA1D0AAC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>
            <a:extLst>
              <a:ext uri="{FF2B5EF4-FFF2-40B4-BE49-F238E27FC236}">
                <a16:creationId xmlns:a16="http://schemas.microsoft.com/office/drawing/2014/main" id="{8EE6DAA8-5A0C-49FD-B5FA-BD70AF7EA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C06A2C65-CE84-4831-983F-74646B46F795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1747" name="Text Box 2">
            <a:extLst>
              <a:ext uri="{FF2B5EF4-FFF2-40B4-BE49-F238E27FC236}">
                <a16:creationId xmlns:a16="http://schemas.microsoft.com/office/drawing/2014/main" id="{8835337F-CCDF-49D4-959F-9110D7D0A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Individuals with Limb Loss</a:t>
            </a:r>
          </a:p>
        </p:txBody>
      </p:sp>
      <p:pic>
        <p:nvPicPr>
          <p:cNvPr id="31748" name="Picture 3">
            <a:extLst>
              <a:ext uri="{FF2B5EF4-FFF2-40B4-BE49-F238E27FC236}">
                <a16:creationId xmlns:a16="http://schemas.microsoft.com/office/drawing/2014/main" id="{20F172FE-FD37-45FF-B0CF-9CA83A987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9" name="Picture 4">
            <a:extLst>
              <a:ext uri="{FF2B5EF4-FFF2-40B4-BE49-F238E27FC236}">
                <a16:creationId xmlns:a16="http://schemas.microsoft.com/office/drawing/2014/main" id="{C1104A77-6A5A-4A0A-A585-C25E78F9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0" name="Picture 5">
            <a:extLst>
              <a:ext uri="{FF2B5EF4-FFF2-40B4-BE49-F238E27FC236}">
                <a16:creationId xmlns:a16="http://schemas.microsoft.com/office/drawing/2014/main" id="{1BB94249-70E0-49C7-8597-9ECE7691A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5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1" name="Picture 6">
            <a:extLst>
              <a:ext uri="{FF2B5EF4-FFF2-40B4-BE49-F238E27FC236}">
                <a16:creationId xmlns:a16="http://schemas.microsoft.com/office/drawing/2014/main" id="{1589C705-C94C-4CC8-A391-78DC518D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2" name="Picture 7">
            <a:extLst>
              <a:ext uri="{FF2B5EF4-FFF2-40B4-BE49-F238E27FC236}">
                <a16:creationId xmlns:a16="http://schemas.microsoft.com/office/drawing/2014/main" id="{3FADD3CD-A93E-4C66-BF01-13805EE86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3" name="Picture 8">
            <a:extLst>
              <a:ext uri="{FF2B5EF4-FFF2-40B4-BE49-F238E27FC236}">
                <a16:creationId xmlns:a16="http://schemas.microsoft.com/office/drawing/2014/main" id="{3FCB7F6E-6A93-4D8D-AA73-5CB63425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3BDE53-8732-40C4-89BA-350D1B5596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D5AC8-B84F-4E6F-9767-80BD6CEB7825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8CE226E1-7FB3-4447-BC12-267207BC0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BB3C8428-4C90-4FC4-94EB-4A4675FB0AC3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16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3580CB65-95D9-4682-A485-C1685D92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4389438"/>
            <a:ext cx="1828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B179B1BF-8C16-4F04-8FED-3F5446634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7" t="25984" r="19499" b="16006"/>
          <a:stretch>
            <a:fillRect/>
          </a:stretch>
        </p:blipFill>
        <p:spPr bwMode="auto">
          <a:xfrm>
            <a:off x="2033588" y="4389438"/>
            <a:ext cx="2811462" cy="198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87" t="25984" r="19499" b="1600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7" name="Picture 5">
            <a:extLst>
              <a:ext uri="{FF2B5EF4-FFF2-40B4-BE49-F238E27FC236}">
                <a16:creationId xmlns:a16="http://schemas.microsoft.com/office/drawing/2014/main" id="{C84C0969-BAC6-43CD-99DC-3D6816E11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4457700"/>
            <a:ext cx="1828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8" name="Picture 6">
            <a:extLst>
              <a:ext uri="{FF2B5EF4-FFF2-40B4-BE49-F238E27FC236}">
                <a16:creationId xmlns:a16="http://schemas.microsoft.com/office/drawing/2014/main" id="{BFA359B5-1175-4C02-9DAA-78F4B404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1" t="23991" r="19499" b="15999"/>
          <a:stretch>
            <a:fillRect/>
          </a:stretch>
        </p:blipFill>
        <p:spPr bwMode="auto">
          <a:xfrm>
            <a:off x="7154863" y="4435475"/>
            <a:ext cx="281146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91" t="23991" r="19499" b="159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43D803-DF1D-4075-A674-F7645B5C8249}"/>
              </a:ext>
            </a:extLst>
          </p:cNvPr>
          <p:cNvSpPr txBox="1"/>
          <p:nvPr/>
        </p:nvSpPr>
        <p:spPr>
          <a:xfrm>
            <a:off x="468313" y="1951038"/>
            <a:ext cx="7010400" cy="163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r>
              <a:rPr lang="en-US" altLang="en-US" b="1" dirty="0">
                <a:solidFill>
                  <a:srgbClr val="1C1C1C"/>
                </a:solidFill>
                <a:latin typeface="Arial" panose="020B0604020202020204" pitchFamily="34" charset="0"/>
              </a:rPr>
              <a:t>Observations: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latin typeface="Arial" panose="020B0604020202020204" pitchFamily="34" charset="0"/>
              </a:rPr>
              <a:t>Joints for missing limbs assigned to other features in image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latin typeface="Arial" panose="020B0604020202020204" pitchFamily="34" charset="0"/>
              </a:rPr>
              <a:t>Model attempts to find all joints, even if not in frame</a:t>
            </a:r>
          </a:p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A056-6CDD-4E71-A888-39CEB19803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9F3395-2E6C-4719-9BDD-02572F5C0C95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33801" name="Text Box 2">
            <a:extLst>
              <a:ext uri="{FF2B5EF4-FFF2-40B4-BE49-F238E27FC236}">
                <a16:creationId xmlns:a16="http://schemas.microsoft.com/office/drawing/2014/main" id="{45E947E5-49C1-4B41-B49F-6D182A32A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Individuals with Limb Loss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9A7DD2FE-C4A1-47BE-8B33-EC7C6810F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C4FE5544-2C38-4E31-B3BE-E601E96F6885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17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5843" name="Text Box 2">
            <a:extLst>
              <a:ext uri="{FF2B5EF4-FFF2-40B4-BE49-F238E27FC236}">
                <a16:creationId xmlns:a16="http://schemas.microsoft.com/office/drawing/2014/main" id="{8444D002-F1F0-4A8E-A1AD-4851ADDE5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828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nonHUMANS</a:t>
            </a:r>
          </a:p>
        </p:txBody>
      </p:sp>
      <p:pic>
        <p:nvPicPr>
          <p:cNvPr id="35844" name="Picture 3">
            <a:extLst>
              <a:ext uri="{FF2B5EF4-FFF2-40B4-BE49-F238E27FC236}">
                <a16:creationId xmlns:a16="http://schemas.microsoft.com/office/drawing/2014/main" id="{4BA37458-9E5C-4647-B44E-198076B7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5" name="Picture 4">
            <a:extLst>
              <a:ext uri="{FF2B5EF4-FFF2-40B4-BE49-F238E27FC236}">
                <a16:creationId xmlns:a16="http://schemas.microsoft.com/office/drawing/2014/main" id="{A54C2599-E3C5-40FD-851B-D501B1856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6" name="Picture 5">
            <a:extLst>
              <a:ext uri="{FF2B5EF4-FFF2-40B4-BE49-F238E27FC236}">
                <a16:creationId xmlns:a16="http://schemas.microsoft.com/office/drawing/2014/main" id="{B74B8999-0740-4E1C-BC4F-7A2CF1C6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6">
            <a:extLst>
              <a:ext uri="{FF2B5EF4-FFF2-40B4-BE49-F238E27FC236}">
                <a16:creationId xmlns:a16="http://schemas.microsoft.com/office/drawing/2014/main" id="{74020A1B-5392-4D05-8035-1B9F81ABA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4373563"/>
            <a:ext cx="24384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9" name="Text Box 7">
            <a:extLst>
              <a:ext uri="{FF2B5EF4-FFF2-40B4-BE49-F238E27FC236}">
                <a16:creationId xmlns:a16="http://schemas.microsoft.com/office/drawing/2014/main" id="{EDADA23E-0895-4627-9E34-0E4442D09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616075"/>
            <a:ext cx="9180512" cy="240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5900" indent="-214313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Images of animals, dolls, action figures, mannequins</a:t>
            </a:r>
          </a:p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endParaRPr lang="en-US" altLang="en-US" sz="1600" dirty="0">
              <a:solidFill>
                <a:srgbClr val="1C1C1C"/>
              </a:solidFill>
              <a:ea typeface="Source Sans Pro" panose="020B0503030403020204" pitchFamily="34" charset="0"/>
            </a:endParaRPr>
          </a:p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r>
              <a:rPr lang="en-US" altLang="en-US" sz="1600" b="1" dirty="0">
                <a:solidFill>
                  <a:srgbClr val="1C1C1C"/>
                </a:solidFill>
                <a:ea typeface="Source Sans Pro" panose="020B0503030403020204" pitchFamily="34" charset="0"/>
              </a:rPr>
              <a:t>Observations: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Able to infer figurines &amp; mannequins but not primates!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3D4CA-B54C-4B02-AEF8-E5673C7E4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F8DBF-3604-41B7-A440-7BA5772AEFCA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AD39E70-CE34-44C0-A70B-213578495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57D58F66-D9FB-4AD3-85B4-7A09F24425B0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18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85736666-6A46-4457-A46F-686FF01C9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87191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682A2F1D-B5B2-45DC-915D-A58699F4A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3" name="Picture 5">
            <a:extLst>
              <a:ext uri="{FF2B5EF4-FFF2-40B4-BE49-F238E27FC236}">
                <a16:creationId xmlns:a16="http://schemas.microsoft.com/office/drawing/2014/main" id="{B808BAAD-D9B3-4318-AEA4-75DA2C5B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4" name="Picture 6">
            <a:extLst>
              <a:ext uri="{FF2B5EF4-FFF2-40B4-BE49-F238E27FC236}">
                <a16:creationId xmlns:a16="http://schemas.microsoft.com/office/drawing/2014/main" id="{D0B0331F-7AB4-4F4D-AF95-4D0BFD028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5" name="Picture 7">
            <a:extLst>
              <a:ext uri="{FF2B5EF4-FFF2-40B4-BE49-F238E27FC236}">
                <a16:creationId xmlns:a16="http://schemas.microsoft.com/office/drawing/2014/main" id="{B84A35E3-EAC9-4AAF-BC47-48BE71B2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5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6" name="Picture 8">
            <a:extLst>
              <a:ext uri="{FF2B5EF4-FFF2-40B4-BE49-F238E27FC236}">
                <a16:creationId xmlns:a16="http://schemas.microsoft.com/office/drawing/2014/main" id="{96A24C39-616A-4D3B-A5FA-7496615FF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61C9E-5C89-4C81-9502-ADC8117A4A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2C0DEB-D0E4-4A77-934F-70197501B9CC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7898" name="Text Box 2">
            <a:extLst>
              <a:ext uri="{FF2B5EF4-FFF2-40B4-BE49-F238E27FC236}">
                <a16:creationId xmlns:a16="http://schemas.microsoft.com/office/drawing/2014/main" id="{ECDB7694-0BB6-4B8F-986F-E12FB0F07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828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nonHUMANS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>
            <a:extLst>
              <a:ext uri="{FF2B5EF4-FFF2-40B4-BE49-F238E27FC236}">
                <a16:creationId xmlns:a16="http://schemas.microsoft.com/office/drawing/2014/main" id="{1A6782A7-8A8F-42CA-B058-BC8B7E8CE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A54DE406-73C1-467D-AF66-F203F774B9AA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19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39939" name="Text Box 2">
            <a:extLst>
              <a:ext uri="{FF2B5EF4-FFF2-40B4-BE49-F238E27FC236}">
                <a16:creationId xmlns:a16="http://schemas.microsoft.com/office/drawing/2014/main" id="{4E4634DA-455E-40C9-B23F-38D12B529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828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Occlusion and Other Effects</a:t>
            </a:r>
          </a:p>
        </p:txBody>
      </p:sp>
      <p:pic>
        <p:nvPicPr>
          <p:cNvPr id="39940" name="Picture 3">
            <a:extLst>
              <a:ext uri="{FF2B5EF4-FFF2-40B4-BE49-F238E27FC236}">
                <a16:creationId xmlns:a16="http://schemas.microsoft.com/office/drawing/2014/main" id="{EEA9D2F4-00FE-4737-998E-656EE76B5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4">
            <a:extLst>
              <a:ext uri="{FF2B5EF4-FFF2-40B4-BE49-F238E27FC236}">
                <a16:creationId xmlns:a16="http://schemas.microsoft.com/office/drawing/2014/main" id="{CF293E26-5040-49A9-A8B8-3E2EEDD7D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2" name="Picture 5">
            <a:extLst>
              <a:ext uri="{FF2B5EF4-FFF2-40B4-BE49-F238E27FC236}">
                <a16:creationId xmlns:a16="http://schemas.microsoft.com/office/drawing/2014/main" id="{0B5CC872-9278-4873-80FE-8FAC881D4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3" name="Picture 6">
            <a:extLst>
              <a:ext uri="{FF2B5EF4-FFF2-40B4-BE49-F238E27FC236}">
                <a16:creationId xmlns:a16="http://schemas.microsoft.com/office/drawing/2014/main" id="{8DFAFAFA-1849-4866-8FE2-838147DB1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3894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7" name="Text Box 7">
            <a:extLst>
              <a:ext uri="{FF2B5EF4-FFF2-40B4-BE49-F238E27FC236}">
                <a16:creationId xmlns:a16="http://schemas.microsoft.com/office/drawing/2014/main" id="{01F033A3-0D00-4B02-8300-692016469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1616075"/>
            <a:ext cx="9180513" cy="276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5900" indent="-214313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1150"/>
              </a:spcAft>
              <a:buSzPct val="100000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Images of individuals under occlusion, in crowd, low lighting, and others synthetic effects</a:t>
            </a:r>
          </a:p>
          <a:p>
            <a:pPr eaLnBrk="1" hangingPunct="1">
              <a:spcAft>
                <a:spcPts val="1150"/>
              </a:spcAft>
              <a:buSzPct val="100000"/>
              <a:defRPr/>
            </a:pPr>
            <a:endParaRPr lang="en-US" altLang="en-US" sz="1600" dirty="0">
              <a:solidFill>
                <a:srgbClr val="1C1C1C"/>
              </a:solidFill>
              <a:ea typeface="Source Sans Pro" panose="020B0503030403020204" pitchFamily="34" charset="0"/>
            </a:endParaRPr>
          </a:p>
          <a:p>
            <a:pPr eaLnBrk="1" hangingPunct="1">
              <a:spcAft>
                <a:spcPts val="1150"/>
              </a:spcAft>
              <a:buSzPct val="100000"/>
              <a:defRPr/>
            </a:pPr>
            <a:r>
              <a:rPr lang="en-US" altLang="en-US" sz="1600" b="1" dirty="0">
                <a:solidFill>
                  <a:srgbClr val="1C1C1C"/>
                </a:solidFill>
                <a:ea typeface="Source Sans Pro" panose="020B0503030403020204" pitchFamily="34" charset="0"/>
              </a:rPr>
              <a:t>Observations:</a:t>
            </a:r>
          </a:p>
          <a:p>
            <a:pPr marL="287337" indent="-285750" eaLnBrk="1" hangingPunct="1">
              <a:spcAft>
                <a:spcPts val="115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Preference for individual in the center, invariant to an individual’s direction</a:t>
            </a:r>
            <a:endParaRPr lang="en-US" altLang="en-US" sz="1600" b="1" dirty="0">
              <a:solidFill>
                <a:srgbClr val="1C1C1C"/>
              </a:solidFill>
              <a:ea typeface="Source Sans Pro" panose="020B0503030403020204" pitchFamily="34" charset="0"/>
            </a:endParaRPr>
          </a:p>
          <a:p>
            <a:pPr marL="287337" indent="-285750" eaLnBrk="1" hangingPunct="1">
              <a:spcAft>
                <a:spcPts val="115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Able to infer under low lighting conditions</a:t>
            </a:r>
          </a:p>
          <a:p>
            <a:pPr marL="287337" indent="-285750" eaLnBrk="1" hangingPunct="1">
              <a:spcAft>
                <a:spcPts val="115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Model not affected by mocap markers</a:t>
            </a:r>
          </a:p>
          <a:p>
            <a:pPr marL="287337" indent="-285750" eaLnBrk="1" hangingPunct="1">
              <a:spcAft>
                <a:spcPts val="115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Occluded joints are still predicted</a:t>
            </a:r>
          </a:p>
          <a:p>
            <a:pPr marL="287337" indent="-285750" eaLnBrk="1" hangingPunct="1">
              <a:spcAft>
                <a:spcPts val="115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sz="1600" dirty="0">
              <a:solidFill>
                <a:srgbClr val="1C1C1C"/>
              </a:solidFill>
              <a:ea typeface="Source Sans Pro" panose="020B0503030403020204" pitchFamily="34" charset="0"/>
            </a:endParaRPr>
          </a:p>
          <a:p>
            <a:pPr marL="287337" indent="-285750" eaLnBrk="1" hangingPunct="1">
              <a:spcAft>
                <a:spcPts val="115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sz="1600" dirty="0">
              <a:solidFill>
                <a:srgbClr val="1C1C1C"/>
              </a:solidFill>
              <a:ea typeface="Source Sans Pro" panose="020B0503030403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21B7-2A32-49FF-859A-FF53A829B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6B1A39-20DE-4C33-B2E8-7A3EB17A7315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CE9D5-7FDA-452D-AB1B-FA12B197C1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BCB7F1-CDB9-4D65-ACB0-5BF51F143E0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53659E16-314A-42EC-8B06-108E434ACFF2}"/>
              </a:ext>
            </a:extLst>
          </p:cNvPr>
          <p:cNvSpPr/>
          <p:nvPr/>
        </p:nvSpPr>
        <p:spPr>
          <a:xfrm>
            <a:off x="4119563" y="4237038"/>
            <a:ext cx="98107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48" name="Picture 14">
            <a:extLst>
              <a:ext uri="{FF2B5EF4-FFF2-40B4-BE49-F238E27FC236}">
                <a16:creationId xmlns:a16="http://schemas.microsoft.com/office/drawing/2014/main" id="{EC3BF5D5-D749-4206-98EE-BA2FA1506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3500438"/>
            <a:ext cx="3259138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6">
            <a:extLst>
              <a:ext uri="{FF2B5EF4-FFF2-40B4-BE49-F238E27FC236}">
                <a16:creationId xmlns:a16="http://schemas.microsoft.com/office/drawing/2014/main" id="{0FDBFE21-EE34-4E2E-B152-30B0B37B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3500438"/>
            <a:ext cx="3259137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Text Box 2">
            <a:extLst>
              <a:ext uri="{FF2B5EF4-FFF2-40B4-BE49-F238E27FC236}">
                <a16:creationId xmlns:a16="http://schemas.microsoft.com/office/drawing/2014/main" id="{09F7FF59-F295-4AFE-AAB7-C1D7032C3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79613"/>
            <a:ext cx="285115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latin typeface="Source Sans Pro" panose="020B0503030403020204" pitchFamily="34" charset="0"/>
              </a:rPr>
              <a:t>Input</a:t>
            </a:r>
          </a:p>
          <a:p>
            <a:pPr eaLnBrk="1" hangingPunct="1">
              <a:buClrTx/>
              <a:buFontTx/>
              <a:buNone/>
            </a:pPr>
            <a:r>
              <a:rPr lang="en-US" altLang="en-US" b="0">
                <a:latin typeface="Source Sans Pro" panose="020B0503030403020204" pitchFamily="34" charset="0"/>
              </a:rPr>
              <a:t>Image of a Person</a:t>
            </a:r>
          </a:p>
          <a:p>
            <a:pPr eaLnBrk="1" hangingPunct="1">
              <a:buClrTx/>
              <a:buFontTx/>
              <a:buNone/>
            </a:pPr>
            <a:endParaRPr lang="en-US" altLang="en-US">
              <a:latin typeface="Source Sans Pro" panose="020B0503030403020204" pitchFamily="34" charset="0"/>
            </a:endParaRPr>
          </a:p>
        </p:txBody>
      </p:sp>
      <p:sp>
        <p:nvSpPr>
          <p:cNvPr id="6151" name="Text Box 2">
            <a:extLst>
              <a:ext uri="{FF2B5EF4-FFF2-40B4-BE49-F238E27FC236}">
                <a16:creationId xmlns:a16="http://schemas.microsoft.com/office/drawing/2014/main" id="{3E01CA4E-E3ED-41E1-A67E-ED7D8A98B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0" y="1979613"/>
            <a:ext cx="33274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latin typeface="Source Sans Pro" panose="020B0503030403020204" pitchFamily="34" charset="0"/>
              </a:rPr>
              <a:t>Output</a:t>
            </a:r>
          </a:p>
          <a:p>
            <a:pPr eaLnBrk="1" hangingPunct="1">
              <a:buClrTx/>
              <a:buFontTx/>
              <a:buNone/>
            </a:pPr>
            <a:r>
              <a:rPr lang="en-US" altLang="en-US" b="0">
                <a:latin typeface="Source Sans Pro" panose="020B0503030403020204" pitchFamily="34" charset="0"/>
              </a:rPr>
              <a:t>17 Key Joint Locations</a:t>
            </a:r>
          </a:p>
          <a:p>
            <a:pPr eaLnBrk="1" hangingPunct="1">
              <a:buClrTx/>
              <a:buFontTx/>
              <a:buNone/>
            </a:pPr>
            <a:endParaRPr lang="en-US" altLang="en-US">
              <a:latin typeface="Source Sans Pro" panose="020B0503030403020204" pitchFamily="34" charset="0"/>
            </a:endParaRPr>
          </a:p>
        </p:txBody>
      </p:sp>
      <p:sp>
        <p:nvSpPr>
          <p:cNvPr id="6152" name="Text Box 1">
            <a:extLst>
              <a:ext uri="{FF2B5EF4-FFF2-40B4-BE49-F238E27FC236}">
                <a16:creationId xmlns:a16="http://schemas.microsoft.com/office/drawing/2014/main" id="{A992A287-4C65-4791-A26D-4E1CE2D36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Review – Problem Statement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38B901B8-5D30-4BC7-AEAB-BD5BD1758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781E8474-A504-426A-9952-8F7EC5400887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20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41987" name="Text Box 2">
            <a:extLst>
              <a:ext uri="{FF2B5EF4-FFF2-40B4-BE49-F238E27FC236}">
                <a16:creationId xmlns:a16="http://schemas.microsoft.com/office/drawing/2014/main" id="{152563F1-2817-4D40-93F9-5C260338D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Occlusion, Low Lighting, Noise</a:t>
            </a:r>
          </a:p>
        </p:txBody>
      </p:sp>
      <p:pic>
        <p:nvPicPr>
          <p:cNvPr id="41988" name="Picture 3">
            <a:extLst>
              <a:ext uri="{FF2B5EF4-FFF2-40B4-BE49-F238E27FC236}">
                <a16:creationId xmlns:a16="http://schemas.microsoft.com/office/drawing/2014/main" id="{3B0162F5-FF14-42EF-A262-E3E370799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89" name="Picture 4">
            <a:extLst>
              <a:ext uri="{FF2B5EF4-FFF2-40B4-BE49-F238E27FC236}">
                <a16:creationId xmlns:a16="http://schemas.microsoft.com/office/drawing/2014/main" id="{9B1B94A3-75C5-4B3B-BD2F-FFE373C1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0" name="Picture 5">
            <a:extLst>
              <a:ext uri="{FF2B5EF4-FFF2-40B4-BE49-F238E27FC236}">
                <a16:creationId xmlns:a16="http://schemas.microsoft.com/office/drawing/2014/main" id="{799D85AE-B580-4162-AFF7-5D604631A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1" name="Picture 6">
            <a:extLst>
              <a:ext uri="{FF2B5EF4-FFF2-40B4-BE49-F238E27FC236}">
                <a16:creationId xmlns:a16="http://schemas.microsoft.com/office/drawing/2014/main" id="{0F544CB6-7434-47FB-AFC1-A77CE5B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2" name="Picture 7">
            <a:extLst>
              <a:ext uri="{FF2B5EF4-FFF2-40B4-BE49-F238E27FC236}">
                <a16:creationId xmlns:a16="http://schemas.microsoft.com/office/drawing/2014/main" id="{8DA353B7-7C97-4242-B766-C5CBA2F2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3" name="Picture 8">
            <a:extLst>
              <a:ext uri="{FF2B5EF4-FFF2-40B4-BE49-F238E27FC236}">
                <a16:creationId xmlns:a16="http://schemas.microsoft.com/office/drawing/2014/main" id="{BB465182-37F9-430D-A2CC-E0E88FDD4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4" name="Picture 9">
            <a:extLst>
              <a:ext uri="{FF2B5EF4-FFF2-40B4-BE49-F238E27FC236}">
                <a16:creationId xmlns:a16="http://schemas.microsoft.com/office/drawing/2014/main" id="{BB79C9B3-0815-46C5-A478-0CCA646CF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5" name="Picture 10">
            <a:extLst>
              <a:ext uri="{FF2B5EF4-FFF2-40B4-BE49-F238E27FC236}">
                <a16:creationId xmlns:a16="http://schemas.microsoft.com/office/drawing/2014/main" id="{5776A2EC-03C0-4A08-A5BE-B6E23B401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39AAA-1181-486C-9968-477A4E5FE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C227E9-D63F-407F-93E1-35223FF2DA07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>
            <a:extLst>
              <a:ext uri="{FF2B5EF4-FFF2-40B4-BE49-F238E27FC236}">
                <a16:creationId xmlns:a16="http://schemas.microsoft.com/office/drawing/2014/main" id="{87BD5FDA-6AE2-4437-8004-ED95FE385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7DDC12B6-7C9E-48EF-B3D7-4E7EC793764B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21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D059FE09-292D-43F7-A671-42F3F2CF4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Occlusion</a:t>
            </a:r>
          </a:p>
        </p:txBody>
      </p:sp>
      <p:pic>
        <p:nvPicPr>
          <p:cNvPr id="44036" name="Picture 3">
            <a:extLst>
              <a:ext uri="{FF2B5EF4-FFF2-40B4-BE49-F238E27FC236}">
                <a16:creationId xmlns:a16="http://schemas.microsoft.com/office/drawing/2014/main" id="{E7D232E7-0841-43EC-856B-04928FD64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37" name="Picture 4">
            <a:extLst>
              <a:ext uri="{FF2B5EF4-FFF2-40B4-BE49-F238E27FC236}">
                <a16:creationId xmlns:a16="http://schemas.microsoft.com/office/drawing/2014/main" id="{98C7A50E-9E24-4D27-BCF8-22B95A3D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38" name="Picture 5">
            <a:extLst>
              <a:ext uri="{FF2B5EF4-FFF2-40B4-BE49-F238E27FC236}">
                <a16:creationId xmlns:a16="http://schemas.microsoft.com/office/drawing/2014/main" id="{162137E6-2C93-4A34-91FF-726BC02D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39" name="Picture 6">
            <a:extLst>
              <a:ext uri="{FF2B5EF4-FFF2-40B4-BE49-F238E27FC236}">
                <a16:creationId xmlns:a16="http://schemas.microsoft.com/office/drawing/2014/main" id="{28E9F8B3-EE53-449F-BCCB-3C2F0C606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1463675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40" name="Picture 7">
            <a:extLst>
              <a:ext uri="{FF2B5EF4-FFF2-40B4-BE49-F238E27FC236}">
                <a16:creationId xmlns:a16="http://schemas.microsoft.com/office/drawing/2014/main" id="{2CF04030-3C7D-4426-B7B9-F845B594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41" name="Picture 8">
            <a:extLst>
              <a:ext uri="{FF2B5EF4-FFF2-40B4-BE49-F238E27FC236}">
                <a16:creationId xmlns:a16="http://schemas.microsoft.com/office/drawing/2014/main" id="{07108D22-DE4D-4612-A1C5-F0C26392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42" name="Picture 9">
            <a:extLst>
              <a:ext uri="{FF2B5EF4-FFF2-40B4-BE49-F238E27FC236}">
                <a16:creationId xmlns:a16="http://schemas.microsoft.com/office/drawing/2014/main" id="{3D5FFB48-36DB-40C5-865D-E1A3C92C6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43" name="Picture 10">
            <a:extLst>
              <a:ext uri="{FF2B5EF4-FFF2-40B4-BE49-F238E27FC236}">
                <a16:creationId xmlns:a16="http://schemas.microsoft.com/office/drawing/2014/main" id="{1FE663FF-F2C5-4610-BDF9-4ADE323F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39004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EF5C1-6FE7-4843-8F12-441F12DEA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3DBAFB-68B2-4C57-905C-9A26455537D9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>
            <a:extLst>
              <a:ext uri="{FF2B5EF4-FFF2-40B4-BE49-F238E27FC236}">
                <a16:creationId xmlns:a16="http://schemas.microsoft.com/office/drawing/2014/main" id="{CA86F2B5-4E66-4284-BCB1-BB607980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Results in 3D Space</a:t>
            </a:r>
          </a:p>
        </p:txBody>
      </p:sp>
      <p:sp>
        <p:nvSpPr>
          <p:cNvPr id="46083" name="Text Box 2">
            <a:extLst>
              <a:ext uri="{FF2B5EF4-FFF2-40B4-BE49-F238E27FC236}">
                <a16:creationId xmlns:a16="http://schemas.microsoft.com/office/drawing/2014/main" id="{5C77AEFF-659A-42D9-9246-26EA0B4BF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979613"/>
            <a:ext cx="917733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latin typeface="Source Sans Pro" panose="020B0503030403020204" pitchFamily="34" charset="0"/>
              </a:rPr>
              <a:t>Original Results from MargiPose</a:t>
            </a:r>
          </a:p>
        </p:txBody>
      </p:sp>
      <p:pic>
        <p:nvPicPr>
          <p:cNvPr id="46084" name="Picture 3">
            <a:extLst>
              <a:ext uri="{FF2B5EF4-FFF2-40B4-BE49-F238E27FC236}">
                <a16:creationId xmlns:a16="http://schemas.microsoft.com/office/drawing/2014/main" id="{3815376B-D7FC-4976-B4F1-0273CBDE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2713038"/>
            <a:ext cx="32004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6085" name="Picture 4">
            <a:extLst>
              <a:ext uri="{FF2B5EF4-FFF2-40B4-BE49-F238E27FC236}">
                <a16:creationId xmlns:a16="http://schemas.microsoft.com/office/drawing/2014/main" id="{94EB6687-2101-4C33-8661-3F470696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t="24936" r="19458" b="16582"/>
          <a:stretch>
            <a:fillRect/>
          </a:stretch>
        </p:blipFill>
        <p:spPr bwMode="auto">
          <a:xfrm>
            <a:off x="4583113" y="2713038"/>
            <a:ext cx="4246562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452" t="24936" r="19458" b="1658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E9D319-647D-40FA-88A1-70B7D96774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9C9D0-38C3-4B6F-BAF9-B42C790E64EC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6DB67AB9-6F9B-4BB4-96DD-31D37BB5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Depth Issues in 3D</a:t>
            </a:r>
          </a:p>
        </p:txBody>
      </p:sp>
      <p:pic>
        <p:nvPicPr>
          <p:cNvPr id="48131" name="Picture 2">
            <a:extLst>
              <a:ext uri="{FF2B5EF4-FFF2-40B4-BE49-F238E27FC236}">
                <a16:creationId xmlns:a16="http://schemas.microsoft.com/office/drawing/2014/main" id="{CA739AB2-2646-49E6-9511-9E14CF9A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979613"/>
            <a:ext cx="291465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2" name="Picture 3">
            <a:extLst>
              <a:ext uri="{FF2B5EF4-FFF2-40B4-BE49-F238E27FC236}">
                <a16:creationId xmlns:a16="http://schemas.microsoft.com/office/drawing/2014/main" id="{2085EA95-8026-4449-8FA3-30FFF01B4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998663"/>
            <a:ext cx="3316287" cy="469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F1EBE1-42CD-4DDB-B9FC-7B0A6AE28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7EA6E6-1859-4C09-A746-270FFE36D1E6}" type="slidenum">
              <a:rPr lang="en-US" altLang="en-US"/>
              <a:pPr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>
            <a:extLst>
              <a:ext uri="{FF2B5EF4-FFF2-40B4-BE49-F238E27FC236}">
                <a16:creationId xmlns:a16="http://schemas.microsoft.com/office/drawing/2014/main" id="{9DE40632-FAF7-4387-B6C2-C95DC1F37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Results in 3D Space</a:t>
            </a:r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05CACFF6-EB22-4347-900F-D7DC221A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1973263"/>
            <a:ext cx="33782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3">
            <a:extLst>
              <a:ext uri="{FF2B5EF4-FFF2-40B4-BE49-F238E27FC236}">
                <a16:creationId xmlns:a16="http://schemas.microsoft.com/office/drawing/2014/main" id="{F2B7A467-8350-4D75-9185-E085E6E0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2009775"/>
            <a:ext cx="4267200" cy="464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F5CDD-6961-4F67-8FB4-99C8DA269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F4AAE2-960E-4E6B-81E3-69863DEA0D6C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>
            <a:extLst>
              <a:ext uri="{FF2B5EF4-FFF2-40B4-BE49-F238E27FC236}">
                <a16:creationId xmlns:a16="http://schemas.microsoft.com/office/drawing/2014/main" id="{0399542D-C515-4FB4-B164-1EA2C7E47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Results in 3D Space</a:t>
            </a:r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3C12B7C9-E587-4D15-BBFD-DD30DAB68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949450"/>
            <a:ext cx="318135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8" name="Picture 3">
            <a:extLst>
              <a:ext uri="{FF2B5EF4-FFF2-40B4-BE49-F238E27FC236}">
                <a16:creationId xmlns:a16="http://schemas.microsoft.com/office/drawing/2014/main" id="{CA7EF0B4-3385-44BE-95BE-9F7D02C3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3" y="1951038"/>
            <a:ext cx="4100512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0BB28-0B91-4DD7-92C3-4EDE5715F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B6211-70A2-422C-9B54-610942BEC8CF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589E4164-B671-4135-B83A-5EE8D6AFB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Results in 3D Space</a:t>
            </a:r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6C434287-05B4-444F-9A9C-9B7320F8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3" y="2484438"/>
            <a:ext cx="2493962" cy="416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6" name="Picture 3">
            <a:extLst>
              <a:ext uri="{FF2B5EF4-FFF2-40B4-BE49-F238E27FC236}">
                <a16:creationId xmlns:a16="http://schemas.microsoft.com/office/drawing/2014/main" id="{EE25620B-9135-4F42-8D0F-260CE64C6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r="14114"/>
          <a:stretch>
            <a:fillRect/>
          </a:stretch>
        </p:blipFill>
        <p:spPr bwMode="auto">
          <a:xfrm>
            <a:off x="5670550" y="2484438"/>
            <a:ext cx="2851150" cy="416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632" r="141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7" name="Text Box 4">
            <a:extLst>
              <a:ext uri="{FF2B5EF4-FFF2-40B4-BE49-F238E27FC236}">
                <a16:creationId xmlns:a16="http://schemas.microsoft.com/office/drawing/2014/main" id="{9A235A07-020C-4EC6-9A7A-ABA71B7CE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798638"/>
            <a:ext cx="917733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latin typeface="Source Sans Pro" panose="020B0503030403020204" pitchFamily="34" charset="0"/>
              </a:rPr>
              <a:t>“Smooth Criminal” Pose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3183C-CB52-45DD-9AE9-209FABDEE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BD5A1F-B4A1-43A1-A30E-D1A7176D01E8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17436-3535-4C77-95FC-C4C73B8A6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38D8F5-B5CA-4952-859E-0BF5D6AE86AC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56323" name="Text Box 1">
            <a:extLst>
              <a:ext uri="{FF2B5EF4-FFF2-40B4-BE49-F238E27FC236}">
                <a16:creationId xmlns:a16="http://schemas.microsoft.com/office/drawing/2014/main" id="{930B5600-8D03-418D-987D-14B4D9763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Summary of Robustness Evaluation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7862902-F6DC-4710-9F79-112159F3A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616075"/>
            <a:ext cx="918051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5900" indent="-214313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8000"/>
              </a:lnSpc>
              <a:spcAft>
                <a:spcPts val="1150"/>
              </a:spcAft>
              <a:buSzPct val="100000"/>
              <a:defRPr/>
            </a:pPr>
            <a:r>
              <a:rPr lang="en-US" altLang="en-US" b="1" dirty="0">
                <a:solidFill>
                  <a:srgbClr val="1C1C1C"/>
                </a:solidFill>
                <a:ea typeface="Source Sans Pro" panose="020B0503030403020204" pitchFamily="34" charset="0"/>
              </a:rPr>
              <a:t>Invariant to :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Rotation (as long as not upside-down)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Ethnic diversity, various body size, prosthetics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Figurines, mannequins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Difficult poses (like yoga)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High levels of occlusion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Difficult lighting conditions</a:t>
            </a:r>
          </a:p>
          <a:p>
            <a:pPr marL="1588" indent="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defRPr/>
            </a:pPr>
            <a:endParaRPr lang="en-US" altLang="en-US" b="1" dirty="0">
              <a:solidFill>
                <a:srgbClr val="1C1C1C"/>
              </a:solidFill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D192FA-BF02-436E-A043-F40C9081A6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01C4C6-4ADD-4839-B735-D0B221C40A84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AF45535F-339C-4CFB-8C99-74AE2A63F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616075"/>
            <a:ext cx="9180512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5900" indent="-214313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9pPr>
          </a:lstStyle>
          <a:p>
            <a:pPr marL="1588" indent="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defRPr/>
            </a:pPr>
            <a:r>
              <a:rPr lang="en-US" altLang="en-US" b="1" dirty="0">
                <a:solidFill>
                  <a:srgbClr val="1C1C1C"/>
                </a:solidFill>
                <a:ea typeface="Source Sans Pro" panose="020B0503030403020204" pitchFamily="34" charset="0"/>
              </a:rPr>
              <a:t>Limitations: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More than one person of interest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Person of interest far close to center of frame 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Requires &gt; half body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Infants, young children, extreme and unnatural poses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“Must output 17 joints”</a:t>
            </a:r>
          </a:p>
          <a:p>
            <a:pPr marL="1588" indent="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defRPr/>
            </a:pPr>
            <a:endParaRPr lang="en-US" altLang="en-US" dirty="0">
              <a:solidFill>
                <a:srgbClr val="1C1C1C"/>
              </a:solidFill>
              <a:ea typeface="Source Sans Pro" panose="020B0503030403020204" pitchFamily="34" charset="0"/>
            </a:endParaRPr>
          </a:p>
          <a:p>
            <a:pPr marL="1588" indent="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defRPr/>
            </a:pPr>
            <a:endParaRPr lang="en-US" altLang="en-US" b="1" dirty="0">
              <a:solidFill>
                <a:srgbClr val="1C1C1C"/>
              </a:solidFill>
              <a:ea typeface="Source Sans Pro" panose="020B0503030403020204" pitchFamily="34" charset="0"/>
            </a:endParaRPr>
          </a:p>
        </p:txBody>
      </p:sp>
      <p:sp>
        <p:nvSpPr>
          <p:cNvPr id="57348" name="Text Box 1">
            <a:extLst>
              <a:ext uri="{FF2B5EF4-FFF2-40B4-BE49-F238E27FC236}">
                <a16:creationId xmlns:a16="http://schemas.microsoft.com/office/drawing/2014/main" id="{19CA7F8A-F722-43CA-A18F-1B55342C6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Summary of Robustness Evaluation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BB5FE163-1010-4817-9D6B-A9F37D3A5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4371975"/>
            <a:ext cx="9180512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5900" indent="-214313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9pPr>
          </a:lstStyle>
          <a:p>
            <a:pPr marL="1588" indent="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defRPr/>
            </a:pPr>
            <a:r>
              <a:rPr lang="en-US" altLang="en-US" b="1" dirty="0">
                <a:solidFill>
                  <a:srgbClr val="1C1C1C"/>
                </a:solidFill>
                <a:ea typeface="Source Sans Pro" panose="020B0503030403020204" pitchFamily="34" charset="0"/>
              </a:rPr>
              <a:t>3D Space: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Issues with depth and scaling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Skewed depth along z-axis (greater for frontal images)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Scaling effects were greater in images with children</a:t>
            </a:r>
          </a:p>
          <a:p>
            <a:pPr marL="1588" indent="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defRPr/>
            </a:pPr>
            <a:endParaRPr lang="en-US" altLang="en-US" b="1" dirty="0">
              <a:solidFill>
                <a:srgbClr val="1C1C1C"/>
              </a:solidFill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">
            <a:extLst>
              <a:ext uri="{FF2B5EF4-FFF2-40B4-BE49-F238E27FC236}">
                <a16:creationId xmlns:a16="http://schemas.microsoft.com/office/drawing/2014/main" id="{889590E0-0728-40EF-9189-4B77C8BFB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394F74F2-B5E3-4679-8B45-E96DF75A9CF6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29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74E23FB-512C-4295-B0FB-008D86EAB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Further Applications</a:t>
            </a:r>
          </a:p>
        </p:txBody>
      </p:sp>
      <p:pic>
        <p:nvPicPr>
          <p:cNvPr id="58372" name="Picture 3">
            <a:extLst>
              <a:ext uri="{FF2B5EF4-FFF2-40B4-BE49-F238E27FC236}">
                <a16:creationId xmlns:a16="http://schemas.microsoft.com/office/drawing/2014/main" id="{722E36BC-CCCB-429B-A860-9C1DBB9A2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7675"/>
            <a:ext cx="10080625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AB41FF-BBE1-4DD3-81C2-061D6FBBF4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2AC641-0384-4115-846F-BCDE0EE5F9B9}" type="slidenum">
              <a:rPr lang="en-US" altLang="en-US"/>
              <a:pPr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>
            <a:extLst>
              <a:ext uri="{FF2B5EF4-FFF2-40B4-BE49-F238E27FC236}">
                <a16:creationId xmlns:a16="http://schemas.microsoft.com/office/drawing/2014/main" id="{09D92D5F-C509-4AC8-A5E1-0EE93D59B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Review – Proposed Contributions from Paper</a:t>
            </a:r>
          </a:p>
        </p:txBody>
      </p:sp>
      <p:sp>
        <p:nvSpPr>
          <p:cNvPr id="7171" name="Text Box 2">
            <a:extLst>
              <a:ext uri="{FF2B5EF4-FFF2-40B4-BE49-F238E27FC236}">
                <a16:creationId xmlns:a16="http://schemas.microsoft.com/office/drawing/2014/main" id="{46C1BD95-FCA1-4779-8079-063617FA2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979613"/>
            <a:ext cx="9177337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latin typeface="Source Sans Pro" panose="020B0503030403020204" pitchFamily="34" charset="0"/>
              </a:rPr>
              <a:t>Use Marginal Heatmap</a:t>
            </a:r>
          </a:p>
          <a:p>
            <a:pPr eaLnBrk="1" hangingPunct="1">
              <a:buClrTx/>
              <a:buFontTx/>
              <a:buNone/>
            </a:pPr>
            <a:r>
              <a:rPr lang="en-US" altLang="en-US" b="0">
                <a:latin typeface="Source Sans Pro" panose="020B0503030403020204" pitchFamily="34" charset="0"/>
              </a:rPr>
              <a:t>3D pose estimation by predicting three (3) two-dimensional marginal heatmaps per joint</a:t>
            </a:r>
          </a:p>
          <a:p>
            <a:pPr eaLnBrk="1" hangingPunct="1">
              <a:buClrTx/>
              <a:buFontTx/>
              <a:buNone/>
            </a:pPr>
            <a:endParaRPr lang="en-US" altLang="en-US">
              <a:latin typeface="Source Sans Pro" panose="020B0503030403020204" pitchFamily="34" charset="0"/>
            </a:endParaRPr>
          </a:p>
        </p:txBody>
      </p:sp>
      <p:sp>
        <p:nvSpPr>
          <p:cNvPr id="7172" name="Text Box 3">
            <a:extLst>
              <a:ext uri="{FF2B5EF4-FFF2-40B4-BE49-F238E27FC236}">
                <a16:creationId xmlns:a16="http://schemas.microsoft.com/office/drawing/2014/main" id="{FC6E0D65-9956-47E3-B150-C2167BD31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DA4DB1B3-2C84-42EB-921D-A03534148AA8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3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pic>
        <p:nvPicPr>
          <p:cNvPr id="7173" name="Picture 4">
            <a:extLst>
              <a:ext uri="{FF2B5EF4-FFF2-40B4-BE49-F238E27FC236}">
                <a16:creationId xmlns:a16="http://schemas.microsoft.com/office/drawing/2014/main" id="{4C7ABBAA-3025-4CE8-9312-578A7D42E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3398838"/>
            <a:ext cx="3351213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795B7114-D920-4811-A2F9-FF25921DF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3" y="3779838"/>
            <a:ext cx="3876675" cy="197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5" name="Text Box 6">
            <a:extLst>
              <a:ext uri="{FF2B5EF4-FFF2-40B4-BE49-F238E27FC236}">
                <a16:creationId xmlns:a16="http://schemas.microsoft.com/office/drawing/2014/main" id="{8A272CE3-4EE2-4CF6-8D51-E40882459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5913438"/>
            <a:ext cx="31781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Source Sans Pro" panose="020B0503030403020204" pitchFamily="34" charset="0"/>
              </a:rPr>
              <a:t>Volumetric Heatmap</a:t>
            </a:r>
          </a:p>
        </p:txBody>
      </p:sp>
      <p:sp>
        <p:nvSpPr>
          <p:cNvPr id="7176" name="Text Box 7">
            <a:extLst>
              <a:ext uri="{FF2B5EF4-FFF2-40B4-BE49-F238E27FC236}">
                <a16:creationId xmlns:a16="http://schemas.microsoft.com/office/drawing/2014/main" id="{25D13AC6-AC47-4F67-AD32-CE2511A34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138" y="5913438"/>
            <a:ext cx="19812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Source Sans Pro" panose="020B0503030403020204" pitchFamily="34" charset="0"/>
              </a:rPr>
              <a:t>Marginal heatmap</a:t>
            </a:r>
          </a:p>
        </p:txBody>
      </p:sp>
      <p:sp>
        <p:nvSpPr>
          <p:cNvPr id="7177" name="Text Box 8">
            <a:extLst>
              <a:ext uri="{FF2B5EF4-FFF2-40B4-BE49-F238E27FC236}">
                <a16:creationId xmlns:a16="http://schemas.microsoft.com/office/drawing/2014/main" id="{A8E7166F-D406-444A-881C-0824283B4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664075"/>
            <a:ext cx="7620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ource Sans Pro" panose="020B0503030403020204" pitchFamily="34" charset="0"/>
              </a:rPr>
              <a:t>VS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B91C41-61D5-4037-ADD8-66A39E59D0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AA3FCB-A22F-41B9-889C-4F312E1E2E07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D2D68665-F593-4BE7-8AB9-67B4C9A16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A42FD0BC-5043-439F-BDD4-5D663A7268B0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30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4E52D08B-0065-4C6A-B19F-4C6F7F44D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Gait Analysis</a:t>
            </a:r>
          </a:p>
        </p:txBody>
      </p:sp>
      <p:sp>
        <p:nvSpPr>
          <p:cNvPr id="60420" name="Text Box 3">
            <a:extLst>
              <a:ext uri="{FF2B5EF4-FFF2-40B4-BE49-F238E27FC236}">
                <a16:creationId xmlns:a16="http://schemas.microsoft.com/office/drawing/2014/main" id="{911621C9-9F53-4F4A-A0E4-75043AF08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979613"/>
            <a:ext cx="9178925" cy="467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600" dirty="0">
                <a:latin typeface="Source Sans Pro" panose="020B0503030403020204" pitchFamily="34" charset="0"/>
              </a:rPr>
              <a:t>Normal Gait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en-US" sz="1600" b="0" dirty="0">
                <a:latin typeface="Source Sans Pro" panose="020B0503030403020204" pitchFamily="34" charset="0"/>
              </a:rPr>
              <a:t>Leg Swing Angle  (Flexion and Extension) ~ 30degs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en-US" sz="1600" b="0" dirty="0">
                <a:latin typeface="Source Sans Pro" panose="020B0503030403020204" pitchFamily="34" charset="0"/>
              </a:rPr>
              <a:t>Right/Left Leg symmetrical but out of phase</a:t>
            </a:r>
          </a:p>
          <a:p>
            <a:pPr>
              <a:buClrTx/>
              <a:buFontTx/>
              <a:buNone/>
            </a:pPr>
            <a:endParaRPr lang="en-US" altLang="en-US" sz="1600" dirty="0">
              <a:latin typeface="Source Sans Pro" panose="020B0503030403020204" pitchFamily="34" charset="0"/>
            </a:endParaRPr>
          </a:p>
          <a:p>
            <a:pPr>
              <a:buClrTx/>
              <a:buFontTx/>
              <a:buNone/>
            </a:pPr>
            <a:endParaRPr lang="en-US" altLang="en-US" sz="1600" dirty="0">
              <a:latin typeface="Source Sans Pro" panose="020B0503030403020204" pitchFamily="34" charset="0"/>
            </a:endParaRPr>
          </a:p>
          <a:p>
            <a:pPr>
              <a:buClrTx/>
              <a:buFontTx/>
              <a:buNone/>
            </a:pPr>
            <a:endParaRPr lang="en-US" altLang="en-US" sz="1600" dirty="0">
              <a:latin typeface="Source Sans Pro" panose="020B0503030403020204" pitchFamily="34" charset="0"/>
            </a:endParaRPr>
          </a:p>
        </p:txBody>
      </p:sp>
      <p:pic>
        <p:nvPicPr>
          <p:cNvPr id="60421" name="Picture 5">
            <a:extLst>
              <a:ext uri="{FF2B5EF4-FFF2-40B4-BE49-F238E27FC236}">
                <a16:creationId xmlns:a16="http://schemas.microsoft.com/office/drawing/2014/main" id="{1DAF48E1-384F-48BA-8308-D073E7D2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25" y="3551238"/>
            <a:ext cx="4065588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22B8E-8CFF-49CC-AE1D-70686AA9B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8549A4-4637-4111-9EE4-8FD2ECB5B4F5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4" name="000008">
            <a:hlinkClick r:id="" action="ppaction://media"/>
            <a:extLst>
              <a:ext uri="{FF2B5EF4-FFF2-40B4-BE49-F238E27FC236}">
                <a16:creationId xmlns:a16="http://schemas.microsoft.com/office/drawing/2014/main" id="{524D63A0-6005-4A77-AF21-FF23B0EE5C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512" y="3627437"/>
            <a:ext cx="3124200" cy="3124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00004">
            <a:hlinkClick r:id="" action="ppaction://media"/>
            <a:extLst>
              <a:ext uri="{FF2B5EF4-FFF2-40B4-BE49-F238E27FC236}">
                <a16:creationId xmlns:a16="http://schemas.microsoft.com/office/drawing/2014/main" id="{E9DD0842-7C7A-4836-8166-FDC27AE44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512" y="3551237"/>
            <a:ext cx="3124200" cy="3124200"/>
          </a:xfrm>
          <a:prstGeom prst="rect">
            <a:avLst/>
          </a:prstGeom>
        </p:spPr>
      </p:pic>
      <p:sp>
        <p:nvSpPr>
          <p:cNvPr id="62467" name="Text Box 1">
            <a:extLst>
              <a:ext uri="{FF2B5EF4-FFF2-40B4-BE49-F238E27FC236}">
                <a16:creationId xmlns:a16="http://schemas.microsoft.com/office/drawing/2014/main" id="{C5A37877-6A89-489E-A759-F17E565E6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746C8303-491C-45DE-95CF-4631E1153BCD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31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2468" name="Text Box 2">
            <a:extLst>
              <a:ext uri="{FF2B5EF4-FFF2-40B4-BE49-F238E27FC236}">
                <a16:creationId xmlns:a16="http://schemas.microsoft.com/office/drawing/2014/main" id="{9B26B486-A7E6-443F-8472-38B70F066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Gait Analysis</a:t>
            </a:r>
          </a:p>
        </p:txBody>
      </p:sp>
      <p:pic>
        <p:nvPicPr>
          <p:cNvPr id="62469" name="Picture 5">
            <a:extLst>
              <a:ext uri="{FF2B5EF4-FFF2-40B4-BE49-F238E27FC236}">
                <a16:creationId xmlns:a16="http://schemas.microsoft.com/office/drawing/2014/main" id="{C3003AB2-0002-46AF-88B9-9F40CDEA2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25" y="3551238"/>
            <a:ext cx="4065588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22B8E-8CFF-49CC-AE1D-70686AA9B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09B74-07A5-408F-9BFC-B47C49EB515A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62471" name="Text Box 2">
            <a:extLst>
              <a:ext uri="{FF2B5EF4-FFF2-40B4-BE49-F238E27FC236}">
                <a16:creationId xmlns:a16="http://schemas.microsoft.com/office/drawing/2014/main" id="{423F63FD-F2C3-4FD7-8E66-043246F0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979613"/>
            <a:ext cx="9178925" cy="167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600">
                <a:latin typeface="Source Sans Pro" panose="020B0503030403020204" pitchFamily="34" charset="0"/>
              </a:rPr>
              <a:t>Parkinson’s Gait (Shuffle Gait)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en-US" sz="1600" b="0">
                <a:latin typeface="Source Sans Pro" panose="020B0503030403020204" pitchFamily="34" charset="0"/>
              </a:rPr>
              <a:t>Very short hip flexion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en-US" sz="1600" b="0">
                <a:latin typeface="Source Sans Pro" panose="020B0503030403020204" pitchFamily="34" charset="0"/>
              </a:rPr>
              <a:t>Possible Asymmetry (dominant leg)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en-US" sz="1600" b="0">
                <a:latin typeface="Source Sans Pro" panose="020B0503030403020204" pitchFamily="34" charset="0"/>
              </a:rPr>
              <a:t>High step frequency </a:t>
            </a:r>
          </a:p>
          <a:p>
            <a:pPr>
              <a:buClrTx/>
              <a:buFontTx/>
              <a:buNone/>
            </a:pPr>
            <a:endParaRPr lang="en-US" altLang="en-US" sz="1600">
              <a:latin typeface="Source Sans Pro" panose="020B0503030403020204" pitchFamily="34" charset="0"/>
            </a:endParaRPr>
          </a:p>
          <a:p>
            <a:pPr>
              <a:buClrTx/>
              <a:buFontTx/>
              <a:buNone/>
            </a:pPr>
            <a:endParaRPr lang="en-US" altLang="en-US" sz="1600">
              <a:latin typeface="Source Sans Pro" panose="020B0503030403020204" pitchFamily="34" charset="0"/>
            </a:endParaRPr>
          </a:p>
          <a:p>
            <a:pPr>
              <a:buClrTx/>
              <a:buFontTx/>
              <a:buNone/>
            </a:pPr>
            <a:endParaRPr lang="en-US" altLang="en-US" sz="160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00009">
            <a:hlinkClick r:id="" action="ppaction://media"/>
            <a:extLst>
              <a:ext uri="{FF2B5EF4-FFF2-40B4-BE49-F238E27FC236}">
                <a16:creationId xmlns:a16="http://schemas.microsoft.com/office/drawing/2014/main" id="{7FED5963-A1B0-4741-935E-5B84BEE78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512" y="3627437"/>
            <a:ext cx="3124200" cy="3124200"/>
          </a:xfrm>
          <a:prstGeom prst="rect">
            <a:avLst/>
          </a:prstGeom>
        </p:spPr>
      </p:pic>
      <p:sp>
        <p:nvSpPr>
          <p:cNvPr id="64515" name="Text Box 1">
            <a:extLst>
              <a:ext uri="{FF2B5EF4-FFF2-40B4-BE49-F238E27FC236}">
                <a16:creationId xmlns:a16="http://schemas.microsoft.com/office/drawing/2014/main" id="{048ECAAA-8D4B-40AF-BC76-793262E45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CC1AD83D-0E90-415B-B386-888F332E1FDC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32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4516" name="Text Box 2">
            <a:extLst>
              <a:ext uri="{FF2B5EF4-FFF2-40B4-BE49-F238E27FC236}">
                <a16:creationId xmlns:a16="http://schemas.microsoft.com/office/drawing/2014/main" id="{75218CFE-D4A3-40FC-947D-E80001C66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Gait Analysis</a:t>
            </a:r>
          </a:p>
        </p:txBody>
      </p:sp>
      <p:pic>
        <p:nvPicPr>
          <p:cNvPr id="64517" name="Picture 5">
            <a:extLst>
              <a:ext uri="{FF2B5EF4-FFF2-40B4-BE49-F238E27FC236}">
                <a16:creationId xmlns:a16="http://schemas.microsoft.com/office/drawing/2014/main" id="{0723C197-CDA3-4DB4-835C-CED78F12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25" y="3551238"/>
            <a:ext cx="4065588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22B8E-8CFF-49CC-AE1D-70686AA9B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D59E95-1C7B-46C1-872E-87AFA0EDC56C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64519" name="Text Box 2">
            <a:extLst>
              <a:ext uri="{FF2B5EF4-FFF2-40B4-BE49-F238E27FC236}">
                <a16:creationId xmlns:a16="http://schemas.microsoft.com/office/drawing/2014/main" id="{AE66556A-2828-4621-B305-695C145E2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979613"/>
            <a:ext cx="9178925" cy="167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600">
                <a:latin typeface="Source Sans Pro" panose="020B0503030403020204" pitchFamily="34" charset="0"/>
              </a:rPr>
              <a:t>Hemiplegic Gait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en-US" sz="1600" b="0">
                <a:latin typeface="Source Sans Pro" panose="020B0503030403020204" pitchFamily="34" charset="0"/>
              </a:rPr>
              <a:t>Asymmetrical Pattern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en-US" sz="1600" b="0">
                <a:latin typeface="Source Sans Pro" panose="020B0503030403020204" pitchFamily="34" charset="0"/>
              </a:rPr>
              <a:t>Impaired swing of one leg at the hips </a:t>
            </a:r>
          </a:p>
          <a:p>
            <a:pPr>
              <a:buClrTx/>
              <a:buFontTx/>
              <a:buNone/>
            </a:pPr>
            <a:endParaRPr lang="en-US" altLang="en-US" sz="1600">
              <a:latin typeface="Source Sans Pro" panose="020B0503030403020204" pitchFamily="34" charset="0"/>
            </a:endParaRPr>
          </a:p>
          <a:p>
            <a:pPr>
              <a:buClrTx/>
              <a:buFontTx/>
              <a:buNone/>
            </a:pPr>
            <a:endParaRPr lang="en-US" altLang="en-US" sz="1600">
              <a:latin typeface="Source Sans Pro" panose="020B0503030403020204" pitchFamily="34" charset="0"/>
            </a:endParaRPr>
          </a:p>
          <a:p>
            <a:pPr>
              <a:buClrTx/>
              <a:buFontTx/>
              <a:buNone/>
            </a:pPr>
            <a:endParaRPr lang="en-US" altLang="en-US" sz="160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1">
            <a:extLst>
              <a:ext uri="{FF2B5EF4-FFF2-40B4-BE49-F238E27FC236}">
                <a16:creationId xmlns:a16="http://schemas.microsoft.com/office/drawing/2014/main" id="{B13B4CE6-D025-4596-9355-01BE3EF9E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0CFC7591-741C-40F9-86C2-136F1C7EED48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33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6563" name="Text Box 2">
            <a:extLst>
              <a:ext uri="{FF2B5EF4-FFF2-40B4-BE49-F238E27FC236}">
                <a16:creationId xmlns:a16="http://schemas.microsoft.com/office/drawing/2014/main" id="{AD596087-49C7-453B-88B2-ABE9384BE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Motion Capture and Animation</a:t>
            </a:r>
          </a:p>
        </p:txBody>
      </p:sp>
      <p:sp>
        <p:nvSpPr>
          <p:cNvPr id="61444" name="Text Box 3">
            <a:extLst>
              <a:ext uri="{FF2B5EF4-FFF2-40B4-BE49-F238E27FC236}">
                <a16:creationId xmlns:a16="http://schemas.microsoft.com/office/drawing/2014/main" id="{73BE4A7C-B8C4-4D72-B26E-7F953397E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2103438"/>
            <a:ext cx="58229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SzPct val="45000"/>
              <a:buFontTx/>
              <a:buNone/>
              <a:defRPr/>
            </a:pPr>
            <a:r>
              <a:rPr lang="en-US" alt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ATOM (Animation Transfer Object Model)</a:t>
            </a:r>
          </a:p>
          <a:p>
            <a:pPr marL="457200" indent="-457200" eaLnBrk="1" hangingPunct="1">
              <a:buSzPct val="45000"/>
              <a:buFont typeface="Arial" panose="020B0604020202020204" pitchFamily="34" charset="0"/>
              <a:buChar char="•"/>
              <a:defRPr/>
            </a:pPr>
            <a:r>
              <a:rPr lang="en-US" altLang="en-US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17 Joint Skeleton exported from </a:t>
            </a:r>
            <a:r>
              <a:rPr lang="en-US" altLang="en-US" b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MargiPose</a:t>
            </a:r>
            <a:endParaRPr lang="en-US" altLang="en-US" b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457200" eaLnBrk="1" hangingPunct="1">
              <a:buSzPct val="45000"/>
              <a:buFont typeface="Arial" panose="020B0604020202020204" pitchFamily="34" charset="0"/>
              <a:buChar char="•"/>
              <a:defRPr/>
            </a:pPr>
            <a:r>
              <a:rPr lang="en-US" altLang="en-US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Existing humanoid 3D mesh</a:t>
            </a:r>
          </a:p>
          <a:p>
            <a:pPr marL="457200" indent="-457200" eaLnBrk="1" hangingPunct="1">
              <a:buSzPct val="45000"/>
              <a:buFont typeface="Arial" panose="020B0604020202020204" pitchFamily="34" charset="0"/>
              <a:buChar char="•"/>
              <a:defRPr/>
            </a:pPr>
            <a:r>
              <a:rPr lang="en-US" altLang="en-US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Poses exported as Key-frame animation </a:t>
            </a:r>
          </a:p>
        </p:txBody>
      </p:sp>
      <p:pic>
        <p:nvPicPr>
          <p:cNvPr id="66565" name="Picture 4">
            <a:extLst>
              <a:ext uri="{FF2B5EF4-FFF2-40B4-BE49-F238E27FC236}">
                <a16:creationId xmlns:a16="http://schemas.microsoft.com/office/drawing/2014/main" id="{4C96F168-90C7-4D47-BEAA-EE310DF3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3" y="2614613"/>
            <a:ext cx="3359150" cy="398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C9DE2-6409-4F5B-993E-FF27461FE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7D5E57-CA86-44D8-BC50-8B3CF3B27032}" type="slidenum">
              <a:rPr lang="en-US" altLang="en-US"/>
              <a:pPr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>
            <a:extLst>
              <a:ext uri="{FF2B5EF4-FFF2-40B4-BE49-F238E27FC236}">
                <a16:creationId xmlns:a16="http://schemas.microsoft.com/office/drawing/2014/main" id="{1B3B2DE1-C03D-4438-B479-1E8859E6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300" y="2614613"/>
            <a:ext cx="3357563" cy="398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8611" name="Text Box 1">
            <a:extLst>
              <a:ext uri="{FF2B5EF4-FFF2-40B4-BE49-F238E27FC236}">
                <a16:creationId xmlns:a16="http://schemas.microsoft.com/office/drawing/2014/main" id="{B37C2041-56DB-4ED5-AA6C-6B5F99135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07955276-6575-481D-88B0-692071CC6346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34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68612" name="Text Box 2">
            <a:extLst>
              <a:ext uri="{FF2B5EF4-FFF2-40B4-BE49-F238E27FC236}">
                <a16:creationId xmlns:a16="http://schemas.microsoft.com/office/drawing/2014/main" id="{9BDFADCD-B301-4988-B46B-2823FB7A7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Motion Capture and Animation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2B66EA-4A9B-4F5B-8F59-472749DD4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A8E9F-ACF0-46B5-B8A9-30EE88A46B86}" type="slidenum">
              <a:rPr lang="en-US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97978B55-A5F6-4CB6-8B26-1B92F96D7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2103438"/>
            <a:ext cx="58229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SzPct val="45000"/>
              <a:buFontTx/>
              <a:buNone/>
              <a:defRPr/>
            </a:pPr>
            <a:r>
              <a:rPr lang="en-US" alt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ATOM (Animation Transfer Object Model)</a:t>
            </a:r>
          </a:p>
          <a:p>
            <a:pPr marL="457200" indent="-457200" eaLnBrk="1" hangingPunct="1">
              <a:buSzPct val="45000"/>
              <a:buFont typeface="Arial" panose="020B0604020202020204" pitchFamily="34" charset="0"/>
              <a:buChar char="•"/>
              <a:defRPr/>
            </a:pPr>
            <a:r>
              <a:rPr lang="en-US" altLang="en-US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Forward and Inverse Kinematics</a:t>
            </a:r>
          </a:p>
          <a:p>
            <a:pPr marL="457200" indent="-457200" eaLnBrk="1" hangingPunct="1">
              <a:buSzPct val="45000"/>
              <a:buFont typeface="Arial" panose="020B0604020202020204" pitchFamily="34" charset="0"/>
              <a:buChar char="•"/>
              <a:defRPr/>
            </a:pPr>
            <a:r>
              <a:rPr lang="en-US" altLang="en-US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Lacks Joint Orientation</a:t>
            </a:r>
          </a:p>
          <a:p>
            <a:pPr marL="457200" indent="-457200" eaLnBrk="1" hangingPunct="1">
              <a:buSzPct val="45000"/>
              <a:buFont typeface="Arial" panose="020B0604020202020204" pitchFamily="34" charset="0"/>
              <a:buChar char="•"/>
              <a:defRPr/>
            </a:pPr>
            <a:r>
              <a:rPr lang="en-US" altLang="en-US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Translational Information, not Rotational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97A5FD-BDEE-41DD-BC89-0371D296E9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A904DE-0066-4B11-8A8E-FE72AF9C3D08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graphicFrame>
        <p:nvGraphicFramePr>
          <p:cNvPr id="70659" name="Object 2">
            <a:extLst>
              <a:ext uri="{FF2B5EF4-FFF2-40B4-BE49-F238E27FC236}">
                <a16:creationId xmlns:a16="http://schemas.microsoft.com/office/drawing/2014/main" id="{1A6CAA4E-1D2E-4063-BC78-A4A6351A2D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09563" y="-36513"/>
          <a:ext cx="10699751" cy="8267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4" name="Acrobat Document" r:id="rId3" imgW="7543762" imgH="5829095" progId="AcroExch.Document.DC">
                  <p:embed/>
                </p:oleObj>
              </mc:Choice>
              <mc:Fallback>
                <p:oleObj name="Acrobat Document" r:id="rId3" imgW="7543762" imgH="5829095" progId="AcroExch.Document.DC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09563" y="-36513"/>
                        <a:ext cx="10699751" cy="8267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6B9CB-B338-4918-906E-7AF48FD9F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FC588-A9AA-4F08-A78E-DB7C58203B12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71683" name="Text Box 2">
            <a:extLst>
              <a:ext uri="{FF2B5EF4-FFF2-40B4-BE49-F238E27FC236}">
                <a16:creationId xmlns:a16="http://schemas.microsoft.com/office/drawing/2014/main" id="{14D3089E-5EC9-403A-9DE2-5494543BC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Lesson Learned - Alberto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5A4556E-A90A-43BD-BA28-02A1E1FD6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616075"/>
            <a:ext cx="9180512" cy="300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5900" indent="-214313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9pPr>
          </a:lstStyle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Getting code to run properly despite having pretrained model is non-trivial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Making modifications to someone else’s code is frustrating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Time management and constant team communication is important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Increased </a:t>
            </a:r>
            <a:r>
              <a:rPr lang="en-US" altLang="en-US" dirty="0" err="1">
                <a:solidFill>
                  <a:srgbClr val="1C1C1C"/>
                </a:solidFill>
                <a:ea typeface="Source Sans Pro" panose="020B0503030403020204" pitchFamily="34" charset="0"/>
              </a:rPr>
              <a:t>PyTorch</a:t>
            </a: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 framework skills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Gained an appreciation for GPU acceleration for inferencing</a:t>
            </a:r>
          </a:p>
          <a:p>
            <a:pPr marL="928688" lvl="1" indent="-4000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+mj-lt"/>
              <a:buAutoNum type="romanUcPeriod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Video inferencing</a:t>
            </a:r>
          </a:p>
          <a:p>
            <a:pPr marL="1588" indent="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defRPr/>
            </a:pPr>
            <a:endParaRPr lang="en-US" altLang="en-US" b="1" dirty="0">
              <a:solidFill>
                <a:srgbClr val="1C1C1C"/>
              </a:solidFill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E6CA0-E46F-4AB7-889E-DFAC45AADF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C12AE9-3795-48D2-8A64-B2CE98B1B03C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72707" name="Text Box 2">
            <a:extLst>
              <a:ext uri="{FF2B5EF4-FFF2-40B4-BE49-F238E27FC236}">
                <a16:creationId xmlns:a16="http://schemas.microsoft.com/office/drawing/2014/main" id="{D7FF3914-D044-4373-883E-EED6E1C49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Lesson Learned - Simon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E9628433-E092-4E03-8751-2CC9B6A3B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616075"/>
            <a:ext cx="9180512" cy="300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5900" indent="-214313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9pPr>
          </a:lstStyle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Time management and constant team communication is important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Increased </a:t>
            </a:r>
            <a:r>
              <a:rPr lang="en-US" altLang="en-US" dirty="0" err="1">
                <a:solidFill>
                  <a:srgbClr val="1C1C1C"/>
                </a:solidFill>
                <a:ea typeface="Source Sans Pro" panose="020B0503030403020204" pitchFamily="34" charset="0"/>
              </a:rPr>
              <a:t>PyTorch</a:t>
            </a: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 framework skills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Prediction of 3D space from 2D images is extremely difficult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Increased skills in application of forward and inverse kinematic for animation modeling</a:t>
            </a:r>
          </a:p>
          <a:p>
            <a:pPr marL="287338" indent="-28575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>
                <a:solidFill>
                  <a:srgbClr val="1C1C1C"/>
                </a:solidFill>
                <a:ea typeface="Source Sans Pro" panose="020B0503030403020204" pitchFamily="34" charset="0"/>
              </a:rPr>
              <a:t>MargiPose</a:t>
            </a:r>
            <a:r>
              <a:rPr lang="en-US" altLang="en-US" dirty="0">
                <a:solidFill>
                  <a:srgbClr val="1C1C1C"/>
                </a:solidFill>
                <a:ea typeface="Source Sans Pro" panose="020B0503030403020204" pitchFamily="34" charset="0"/>
              </a:rPr>
              <a:t> and other similar pose estimation algorithms are insufficient to animate a 3D model with mesh</a:t>
            </a:r>
          </a:p>
          <a:p>
            <a:pPr marL="1588" indent="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defRPr/>
            </a:pPr>
            <a:endParaRPr lang="en-US" altLang="en-US" b="1" dirty="0">
              <a:solidFill>
                <a:srgbClr val="1C1C1C"/>
              </a:solidFill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E1156-F41A-4635-9A4A-2D2D61BA3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35EE3C-D7B3-4397-B418-5B4396D82BF4}" type="slidenum">
              <a:rPr lang="en-US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73731" name="Text Box 2">
            <a:extLst>
              <a:ext uri="{FF2B5EF4-FFF2-40B4-BE49-F238E27FC236}">
                <a16:creationId xmlns:a16="http://schemas.microsoft.com/office/drawing/2014/main" id="{31416B6B-DF42-4DF2-B5CF-0A1FBBA3F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Questions?</a:t>
            </a:r>
          </a:p>
        </p:txBody>
      </p:sp>
      <p:sp>
        <p:nvSpPr>
          <p:cNvPr id="73732" name="TextBox 3">
            <a:extLst>
              <a:ext uri="{FF2B5EF4-FFF2-40B4-BE49-F238E27FC236}">
                <a16:creationId xmlns:a16="http://schemas.microsoft.com/office/drawing/2014/main" id="{3D133A70-BEAE-4931-9CD8-712DC4D6D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1798638"/>
            <a:ext cx="8382000" cy="331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3200" b="1">
                <a:solidFill>
                  <a:schemeClr val="tx1"/>
                </a:solidFill>
              </a:rPr>
              <a:t>References</a:t>
            </a:r>
          </a:p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3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b="1">
                <a:solidFill>
                  <a:schemeClr val="tx1"/>
                </a:solidFill>
              </a:rPr>
              <a:t>3D Human Pose Estimation with 2D Marginal Heatmaps</a:t>
            </a:r>
            <a:endParaRPr lang="en-US" altLang="en-US">
              <a:solidFill>
                <a:schemeClr val="tx1"/>
              </a:solidFill>
            </a:endParaRPr>
          </a:p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Aiden Nibali, Zhen He, Stuart Morgan, Luke Prendergast</a:t>
            </a:r>
          </a:p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La Trobe University, Australia</a:t>
            </a:r>
          </a:p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arXiv:1806.01484</a:t>
            </a:r>
          </a:p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solidFill>
                <a:schemeClr val="tx1"/>
              </a:solidFill>
            </a:endParaRPr>
          </a:p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solidFill>
                <a:schemeClr val="tx1"/>
              </a:solidFill>
            </a:endParaRPr>
          </a:p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b="1">
                <a:solidFill>
                  <a:schemeClr val="tx1"/>
                </a:solidFill>
              </a:rPr>
              <a:t>Code Repository</a:t>
            </a:r>
          </a:p>
          <a:p>
            <a:pPr>
              <a:lnSpc>
                <a:spcPct val="98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hlinkClick r:id="rId2"/>
              </a:rPr>
              <a:t>https://github.com/afung-git/margipose</a:t>
            </a:r>
            <a:endParaRPr lang="en-US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836CE9-3870-4DBD-B539-99375BEEB1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A2E18-9E01-4292-A51D-C1A5BC1129F5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74755" name="Text Box 2">
            <a:extLst>
              <a:ext uri="{FF2B5EF4-FFF2-40B4-BE49-F238E27FC236}">
                <a16:creationId xmlns:a16="http://schemas.microsoft.com/office/drawing/2014/main" id="{B84D54EA-80EB-4023-B4AA-F4469BD9E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8312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More Fun Videos</a:t>
            </a:r>
          </a:p>
        </p:txBody>
      </p:sp>
      <p:pic>
        <p:nvPicPr>
          <p:cNvPr id="3" name="000002">
            <a:hlinkClick r:id="" action="ppaction://media"/>
            <a:extLst>
              <a:ext uri="{FF2B5EF4-FFF2-40B4-BE49-F238E27FC236}">
                <a16:creationId xmlns:a16="http://schemas.microsoft.com/office/drawing/2014/main" id="{0A94A300-CB05-4352-AE43-903668E6A8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" y="2255837"/>
            <a:ext cx="3352800" cy="3352800"/>
          </a:xfrm>
          <a:prstGeom prst="rect">
            <a:avLst/>
          </a:prstGeom>
        </p:spPr>
      </p:pic>
      <p:pic>
        <p:nvPicPr>
          <p:cNvPr id="4" name="000003">
            <a:hlinkClick r:id="" action="ppaction://media"/>
            <a:extLst>
              <a:ext uri="{FF2B5EF4-FFF2-40B4-BE49-F238E27FC236}">
                <a16:creationId xmlns:a16="http://schemas.microsoft.com/office/drawing/2014/main" id="{3C4A49CA-A388-404B-B710-09E8D2FDB7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80062" y="2255837"/>
            <a:ext cx="33528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>
            <a:extLst>
              <a:ext uri="{FF2B5EF4-FFF2-40B4-BE49-F238E27FC236}">
                <a16:creationId xmlns:a16="http://schemas.microsoft.com/office/drawing/2014/main" id="{63D89873-875A-4BE5-84E8-EFB4B0435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Review – Proposed Contributions from Paper</a:t>
            </a:r>
          </a:p>
        </p:txBody>
      </p:sp>
      <p:sp>
        <p:nvSpPr>
          <p:cNvPr id="9219" name="Text Box 2">
            <a:extLst>
              <a:ext uri="{FF2B5EF4-FFF2-40B4-BE49-F238E27FC236}">
                <a16:creationId xmlns:a16="http://schemas.microsoft.com/office/drawing/2014/main" id="{F77B3069-8CFA-4216-82A6-7DFD1C2B0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722438"/>
            <a:ext cx="9177337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latin typeface="Source Sans Pro" panose="020B0503030403020204" pitchFamily="34" charset="0"/>
              </a:rPr>
              <a:t>Regularization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b="0">
                <a:latin typeface="Source Sans Pro" panose="020B0503030403020204" pitchFamily="34" charset="0"/>
              </a:rPr>
              <a:t>Add regularization term to soft-argmax loss function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b="0">
                <a:latin typeface="Source Sans Pro" panose="020B0503030403020204" pitchFamily="34" charset="0"/>
              </a:rPr>
              <a:t>Explicitly guides predicted joint heatmaps to a spherical Gaussian distribution</a:t>
            </a:r>
          </a:p>
          <a:p>
            <a:pPr eaLnBrk="1" hangingPunct="1">
              <a:buClrTx/>
              <a:buFontTx/>
              <a:buNone/>
            </a:pPr>
            <a:endParaRPr lang="en-US" altLang="en-US" b="0">
              <a:latin typeface="Source Sans Pro" panose="020B0503030403020204" pitchFamily="34" charset="0"/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528C53DE-34AC-40F3-9323-49A85AA7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1267D2AE-88DB-413E-A136-EEC2A929C788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4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pic>
        <p:nvPicPr>
          <p:cNvPr id="9221" name="Picture 4">
            <a:extLst>
              <a:ext uri="{FF2B5EF4-FFF2-40B4-BE49-F238E27FC236}">
                <a16:creationId xmlns:a16="http://schemas.microsoft.com/office/drawing/2014/main" id="{8A60964D-27D4-4D17-B583-5E38B88CB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3932238"/>
            <a:ext cx="4268787" cy="205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2" name="Picture 5">
            <a:extLst>
              <a:ext uri="{FF2B5EF4-FFF2-40B4-BE49-F238E27FC236}">
                <a16:creationId xmlns:a16="http://schemas.microsoft.com/office/drawing/2014/main" id="{DF1D0AFD-4D28-4107-8A8E-D2345C1B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3394075"/>
            <a:ext cx="37353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3" name="Text Box 6">
            <a:extLst>
              <a:ext uri="{FF2B5EF4-FFF2-40B4-BE49-F238E27FC236}">
                <a16:creationId xmlns:a16="http://schemas.microsoft.com/office/drawing/2014/main" id="{4916792F-83B8-4321-8FFA-4630107FD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025" y="5988050"/>
            <a:ext cx="3494088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Source Sans Pro" panose="020B0503030403020204" pitchFamily="34" charset="0"/>
              </a:rPr>
              <a:t>Improves visual coherence of predicted heatmaps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8C94B-925E-46BA-B466-1F20C5A4A3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FC6367-5FFB-4C0F-A2D9-074572012980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>
            <a:extLst>
              <a:ext uri="{FF2B5EF4-FFF2-40B4-BE49-F238E27FC236}">
                <a16:creationId xmlns:a16="http://schemas.microsoft.com/office/drawing/2014/main" id="{39EAC2E4-63DC-4881-AC37-27A16F1C3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Review – Proposed Contributions from Paper</a:t>
            </a:r>
          </a:p>
        </p:txBody>
      </p:sp>
      <p:sp>
        <p:nvSpPr>
          <p:cNvPr id="11267" name="Text Box 2">
            <a:extLst>
              <a:ext uri="{FF2B5EF4-FFF2-40B4-BE49-F238E27FC236}">
                <a16:creationId xmlns:a16="http://schemas.microsoft.com/office/drawing/2014/main" id="{573EBCF1-629B-415A-9E03-6FC4479FA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979613"/>
            <a:ext cx="9177337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>
                <a:latin typeface="Source Sans Pro" panose="020B0503030403020204" pitchFamily="34" charset="0"/>
              </a:rPr>
              <a:t>Architecture with Axis Permutation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b="0">
                <a:latin typeface="Source Sans Pro" panose="020B0503030403020204" pitchFamily="34" charset="0"/>
              </a:rPr>
              <a:t>Manipulates activations to account for discrepancy between input and output space</a:t>
            </a:r>
          </a:p>
          <a:p>
            <a:pPr eaLnBrk="1" hangingPunct="1">
              <a:buClrTx/>
              <a:buFontTx/>
              <a:buNone/>
            </a:pPr>
            <a:endParaRPr lang="en-US" altLang="en-US">
              <a:latin typeface="Source Sans Pro" panose="020B0503030403020204" pitchFamily="34" charset="0"/>
            </a:endParaRPr>
          </a:p>
        </p:txBody>
      </p:sp>
      <p:pic>
        <p:nvPicPr>
          <p:cNvPr id="11268" name="Picture 3">
            <a:extLst>
              <a:ext uri="{FF2B5EF4-FFF2-40B4-BE49-F238E27FC236}">
                <a16:creationId xmlns:a16="http://schemas.microsoft.com/office/drawing/2014/main" id="{618DB323-9A22-48C8-BAEF-5E704BAA4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3570288"/>
            <a:ext cx="48768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9" name="Text Box 4">
            <a:extLst>
              <a:ext uri="{FF2B5EF4-FFF2-40B4-BE49-F238E27FC236}">
                <a16:creationId xmlns:a16="http://schemas.microsoft.com/office/drawing/2014/main" id="{CDCF7590-0F89-4ABA-9283-CBBA27958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5608638"/>
            <a:ext cx="9177337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342900" indent="-341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b="0">
                <a:latin typeface="Source Sans Pro" panose="020B0503030403020204" pitchFamily="34" charset="0"/>
              </a:rPr>
              <a:t>Allows the model to aggregate depth cues into feature maps, which will then become pixel values along the z-axis</a:t>
            </a:r>
          </a:p>
          <a:p>
            <a:pPr eaLnBrk="1" hangingPunct="1">
              <a:buClrTx/>
              <a:buFontTx/>
              <a:buNone/>
            </a:pPr>
            <a:endParaRPr lang="en-US" altLang="en-US">
              <a:latin typeface="Source Sans Pro" panose="020B0503030403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E21F79-214F-4B17-B8AE-10861E800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E6BD-FA4C-4E1C-A35F-877DF2F53D3C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>
            <a:extLst>
              <a:ext uri="{FF2B5EF4-FFF2-40B4-BE49-F238E27FC236}">
                <a16:creationId xmlns:a16="http://schemas.microsoft.com/office/drawing/2014/main" id="{38E5AE70-7EAD-4797-A616-E556E2C8E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6725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This Project’s Contributions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E21F79-214F-4B17-B8AE-10861E800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7B372B-AE9B-41C0-93C8-67343F7AE2FC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13316" name="Text Box 3">
            <a:extLst>
              <a:ext uri="{FF2B5EF4-FFF2-40B4-BE49-F238E27FC236}">
                <a16:creationId xmlns:a16="http://schemas.microsoft.com/office/drawing/2014/main" id="{06226916-1984-4F2D-9596-852CCA54E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979613"/>
            <a:ext cx="9180512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4313" indent="-214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 marL="857250" indent="-400050"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>
                <a:latin typeface="Source Sans Pro" panose="020B0503030403020204" pitchFamily="34" charset="0"/>
              </a:rPr>
              <a:t>Custom image and batch images as input</a:t>
            </a:r>
          </a:p>
          <a:p>
            <a:pPr lvl="1" eaLnBrk="1" hangingPunct="1">
              <a:buSzPct val="45000"/>
              <a:buFont typeface="Source Sans Pro Black" panose="020B0803030403020204" pitchFamily="34" charset="0"/>
              <a:buAutoNum type="romanUcPeriod"/>
            </a:pPr>
            <a:r>
              <a:rPr lang="en-US" altLang="en-US" sz="1600">
                <a:latin typeface="Source Sans Pro" panose="020B0503030403020204" pitchFamily="34" charset="0"/>
              </a:rPr>
              <a:t>./infer.py --model &lt;model location&gt; --mode i --path &lt;image path&gt;</a:t>
            </a:r>
          </a:p>
          <a:p>
            <a:pPr lvl="1" eaLnBrk="1" hangingPunct="1">
              <a:buSzPct val="45000"/>
              <a:buFont typeface="Source Sans Pro Black" panose="020B0803030403020204" pitchFamily="34" charset="0"/>
              <a:buAutoNum type="romanUcPeriod"/>
            </a:pPr>
            <a:r>
              <a:rPr lang="en-US" altLang="en-US" sz="1600">
                <a:latin typeface="Source Sans Pro" panose="020B0503030403020204" pitchFamily="34" charset="0"/>
              </a:rPr>
              <a:t>./infer.py --model &lt;model location&gt;--mode d --path &lt;dir path&gt;</a:t>
            </a:r>
          </a:p>
          <a:p>
            <a:pPr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>
                <a:latin typeface="Source Sans Pro" panose="020B0503030403020204" pitchFamily="34" charset="0"/>
              </a:rPr>
              <a:t>Video as inputs and output</a:t>
            </a:r>
          </a:p>
          <a:p>
            <a:pPr lvl="1" eaLnBrk="1" hangingPunct="1">
              <a:buSzPct val="45000"/>
              <a:buFont typeface="Source Sans Pro Black" panose="020B0803030403020204" pitchFamily="34" charset="0"/>
              <a:buAutoNum type="romanUcPeriod"/>
            </a:pPr>
            <a:r>
              <a:rPr lang="en-US" altLang="en-US" sz="1600">
                <a:latin typeface="Source Sans Pro" panose="020B0503030403020204" pitchFamily="34" charset="0"/>
              </a:rPr>
              <a:t>./infer.py --model &lt;model location&gt; --mode v --path &lt;video path&gt;</a:t>
            </a:r>
          </a:p>
          <a:p>
            <a:pPr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>
                <a:latin typeface="Source Sans Pro" panose="020B0503030403020204" pitchFamily="34" charset="0"/>
              </a:rPr>
              <a:t>Export output at Maya ASCII and ATOM format</a:t>
            </a:r>
          </a:p>
          <a:p>
            <a:pPr lvl="1" eaLnBrk="1" hangingPunct="1">
              <a:buSzPct val="45000"/>
              <a:buFont typeface="Source Sans Pro Black" panose="020B0803030403020204" pitchFamily="34" charset="0"/>
              <a:buAutoNum type="romanUcPeriod"/>
            </a:pPr>
            <a:r>
              <a:rPr lang="en-US" altLang="en-US" sz="1600">
                <a:latin typeface="Source Sans Pro" panose="020B0503030403020204" pitchFamily="34" charset="0"/>
              </a:rPr>
              <a:t>Automatic as part of new output</a:t>
            </a:r>
          </a:p>
          <a:p>
            <a:pPr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>
                <a:latin typeface="Source Sans Pro" panose="020B0503030403020204" pitchFamily="34" charset="0"/>
              </a:rPr>
              <a:t>Qualitatively Evaluate Robustness of pre-trained 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>
            <a:extLst>
              <a:ext uri="{FF2B5EF4-FFF2-40B4-BE49-F238E27FC236}">
                <a16:creationId xmlns:a16="http://schemas.microsoft.com/office/drawing/2014/main" id="{DD088FCF-7D39-4FE1-A46A-C87C47ECE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59C5D930-8829-4C67-B636-F4446AC47139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12291" name="Text Box 2">
            <a:extLst>
              <a:ext uri="{FF2B5EF4-FFF2-40B4-BE49-F238E27FC236}">
                <a16:creationId xmlns:a16="http://schemas.microsoft.com/office/drawing/2014/main" id="{0722F5D3-1E34-4544-B6CD-3C9477ECC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44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3200" dirty="0">
                <a:solidFill>
                  <a:srgbClr val="FFFFFF"/>
                </a:solidFill>
                <a:latin typeface="+mj-lt"/>
              </a:rPr>
              <a:t>Robustness Evaluation</a:t>
            </a:r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id="{52025E2C-DC3F-4999-9575-B1C4AD168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979613"/>
            <a:ext cx="9180512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4313" indent="-214313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 marL="971550" indent="-514350"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>
                <a:latin typeface="Source Sans Pro" panose="020B0503030403020204" pitchFamily="34" charset="0"/>
              </a:rPr>
              <a:t>Pretrained model already avaliable</a:t>
            </a:r>
          </a:p>
          <a:p>
            <a:pPr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>
                <a:latin typeface="Source Sans Pro" panose="020B0503030403020204" pitchFamily="34" charset="0"/>
              </a:rPr>
              <a:t>Qualitative Evaluation (no annotations)</a:t>
            </a:r>
          </a:p>
          <a:p>
            <a:pPr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>
                <a:latin typeface="Source Sans Pro" panose="020B0503030403020204" pitchFamily="34" charset="0"/>
              </a:rPr>
              <a:t>Image Categories: {position, diversity, difficult poses, limb loss, non-Humans,  occlusion and other effects (misc)}</a:t>
            </a:r>
          </a:p>
          <a:p>
            <a:pPr lvl="1" eaLnBrk="1" hangingPunct="1">
              <a:buSzPct val="45000"/>
              <a:buFont typeface="Source Sans Pro Black" panose="020B0803030403020204" pitchFamily="34" charset="0"/>
              <a:buAutoNum type="romanUcPeriod"/>
            </a:pPr>
            <a:r>
              <a:rPr lang="en-US" altLang="en-US" sz="1600">
                <a:latin typeface="Source Sans Pro" panose="020B0503030403020204" pitchFamily="34" charset="0"/>
              </a:rPr>
              <a:t>Custom images + Images scraped from the internet</a:t>
            </a:r>
          </a:p>
          <a:p>
            <a:pPr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>
                <a:latin typeface="Source Sans Pro" panose="020B0503030403020204" pitchFamily="34" charset="0"/>
              </a:rPr>
              <a:t>Examine results in 3D space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B971C-342E-4F05-9DB4-E743ECF78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95D000-4F16-435F-B305-77B808CE230C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>
            <a:extLst>
              <a:ext uri="{FF2B5EF4-FFF2-40B4-BE49-F238E27FC236}">
                <a16:creationId xmlns:a16="http://schemas.microsoft.com/office/drawing/2014/main" id="{D4D5F4A8-A2F7-409A-8732-42AD21920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151622F5-639F-436E-87D3-AAA9234DD756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53E35CA9-6A4E-48AB-975E-C8EC4DD7A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614488"/>
            <a:ext cx="9180512" cy="271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80" rIns="0" bIns="0"/>
          <a:lstStyle>
            <a:lvl1pPr marL="215900" indent="-214313">
              <a:tabLst>
                <a:tab pos="215900" algn="l"/>
                <a:tab pos="328613" algn="l"/>
                <a:tab pos="785813" algn="l"/>
                <a:tab pos="1243013" algn="l"/>
                <a:tab pos="1700213" algn="l"/>
                <a:tab pos="2157413" algn="l"/>
                <a:tab pos="2614613" algn="l"/>
                <a:tab pos="3071813" algn="l"/>
                <a:tab pos="3529013" algn="l"/>
                <a:tab pos="3986213" algn="l"/>
                <a:tab pos="4443413" algn="l"/>
                <a:tab pos="4900613" algn="l"/>
                <a:tab pos="5357813" algn="l"/>
                <a:tab pos="5815013" algn="l"/>
                <a:tab pos="6272213" algn="l"/>
                <a:tab pos="6729413" algn="l"/>
                <a:tab pos="7186613" algn="l"/>
                <a:tab pos="7643813" algn="l"/>
                <a:tab pos="8101013" algn="l"/>
                <a:tab pos="8558213" algn="l"/>
                <a:tab pos="9015413" algn="l"/>
                <a:tab pos="91440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328613" algn="l"/>
                <a:tab pos="785813" algn="l"/>
                <a:tab pos="1243013" algn="l"/>
                <a:tab pos="1700213" algn="l"/>
                <a:tab pos="2157413" algn="l"/>
                <a:tab pos="2614613" algn="l"/>
                <a:tab pos="3071813" algn="l"/>
                <a:tab pos="3529013" algn="l"/>
                <a:tab pos="3986213" algn="l"/>
                <a:tab pos="4443413" algn="l"/>
                <a:tab pos="4900613" algn="l"/>
                <a:tab pos="5357813" algn="l"/>
                <a:tab pos="5815013" algn="l"/>
                <a:tab pos="6272213" algn="l"/>
                <a:tab pos="6729413" algn="l"/>
                <a:tab pos="7186613" algn="l"/>
                <a:tab pos="7643813" algn="l"/>
                <a:tab pos="8101013" algn="l"/>
                <a:tab pos="8558213" algn="l"/>
                <a:tab pos="9015413" algn="l"/>
                <a:tab pos="91440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328613" algn="l"/>
                <a:tab pos="785813" algn="l"/>
                <a:tab pos="1243013" algn="l"/>
                <a:tab pos="1700213" algn="l"/>
                <a:tab pos="2157413" algn="l"/>
                <a:tab pos="2614613" algn="l"/>
                <a:tab pos="3071813" algn="l"/>
                <a:tab pos="3529013" algn="l"/>
                <a:tab pos="3986213" algn="l"/>
                <a:tab pos="4443413" algn="l"/>
                <a:tab pos="4900613" algn="l"/>
                <a:tab pos="5357813" algn="l"/>
                <a:tab pos="5815013" algn="l"/>
                <a:tab pos="6272213" algn="l"/>
                <a:tab pos="6729413" algn="l"/>
                <a:tab pos="7186613" algn="l"/>
                <a:tab pos="7643813" algn="l"/>
                <a:tab pos="8101013" algn="l"/>
                <a:tab pos="8558213" algn="l"/>
                <a:tab pos="9015413" algn="l"/>
                <a:tab pos="91440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328613" algn="l"/>
                <a:tab pos="785813" algn="l"/>
                <a:tab pos="1243013" algn="l"/>
                <a:tab pos="1700213" algn="l"/>
                <a:tab pos="2157413" algn="l"/>
                <a:tab pos="2614613" algn="l"/>
                <a:tab pos="3071813" algn="l"/>
                <a:tab pos="3529013" algn="l"/>
                <a:tab pos="3986213" algn="l"/>
                <a:tab pos="4443413" algn="l"/>
                <a:tab pos="4900613" algn="l"/>
                <a:tab pos="5357813" algn="l"/>
                <a:tab pos="5815013" algn="l"/>
                <a:tab pos="6272213" algn="l"/>
                <a:tab pos="6729413" algn="l"/>
                <a:tab pos="7186613" algn="l"/>
                <a:tab pos="7643813" algn="l"/>
                <a:tab pos="8101013" algn="l"/>
                <a:tab pos="8558213" algn="l"/>
                <a:tab pos="9015413" algn="l"/>
                <a:tab pos="91440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328613" algn="l"/>
                <a:tab pos="785813" algn="l"/>
                <a:tab pos="1243013" algn="l"/>
                <a:tab pos="1700213" algn="l"/>
                <a:tab pos="2157413" algn="l"/>
                <a:tab pos="2614613" algn="l"/>
                <a:tab pos="3071813" algn="l"/>
                <a:tab pos="3529013" algn="l"/>
                <a:tab pos="3986213" algn="l"/>
                <a:tab pos="4443413" algn="l"/>
                <a:tab pos="4900613" algn="l"/>
                <a:tab pos="5357813" algn="l"/>
                <a:tab pos="5815013" algn="l"/>
                <a:tab pos="6272213" algn="l"/>
                <a:tab pos="6729413" algn="l"/>
                <a:tab pos="7186613" algn="l"/>
                <a:tab pos="7643813" algn="l"/>
                <a:tab pos="8101013" algn="l"/>
                <a:tab pos="8558213" algn="l"/>
                <a:tab pos="9015413" algn="l"/>
                <a:tab pos="91440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328613" algn="l"/>
                <a:tab pos="785813" algn="l"/>
                <a:tab pos="1243013" algn="l"/>
                <a:tab pos="1700213" algn="l"/>
                <a:tab pos="2157413" algn="l"/>
                <a:tab pos="2614613" algn="l"/>
                <a:tab pos="3071813" algn="l"/>
                <a:tab pos="3529013" algn="l"/>
                <a:tab pos="3986213" algn="l"/>
                <a:tab pos="4443413" algn="l"/>
                <a:tab pos="4900613" algn="l"/>
                <a:tab pos="5357813" algn="l"/>
                <a:tab pos="5815013" algn="l"/>
                <a:tab pos="6272213" algn="l"/>
                <a:tab pos="6729413" algn="l"/>
                <a:tab pos="7186613" algn="l"/>
                <a:tab pos="7643813" algn="l"/>
                <a:tab pos="8101013" algn="l"/>
                <a:tab pos="8558213" algn="l"/>
                <a:tab pos="9015413" algn="l"/>
                <a:tab pos="91440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328613" algn="l"/>
                <a:tab pos="785813" algn="l"/>
                <a:tab pos="1243013" algn="l"/>
                <a:tab pos="1700213" algn="l"/>
                <a:tab pos="2157413" algn="l"/>
                <a:tab pos="2614613" algn="l"/>
                <a:tab pos="3071813" algn="l"/>
                <a:tab pos="3529013" algn="l"/>
                <a:tab pos="3986213" algn="l"/>
                <a:tab pos="4443413" algn="l"/>
                <a:tab pos="4900613" algn="l"/>
                <a:tab pos="5357813" algn="l"/>
                <a:tab pos="5815013" algn="l"/>
                <a:tab pos="6272213" algn="l"/>
                <a:tab pos="6729413" algn="l"/>
                <a:tab pos="7186613" algn="l"/>
                <a:tab pos="7643813" algn="l"/>
                <a:tab pos="8101013" algn="l"/>
                <a:tab pos="8558213" algn="l"/>
                <a:tab pos="9015413" algn="l"/>
                <a:tab pos="91440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328613" algn="l"/>
                <a:tab pos="785813" algn="l"/>
                <a:tab pos="1243013" algn="l"/>
                <a:tab pos="1700213" algn="l"/>
                <a:tab pos="2157413" algn="l"/>
                <a:tab pos="2614613" algn="l"/>
                <a:tab pos="3071813" algn="l"/>
                <a:tab pos="3529013" algn="l"/>
                <a:tab pos="3986213" algn="l"/>
                <a:tab pos="4443413" algn="l"/>
                <a:tab pos="4900613" algn="l"/>
                <a:tab pos="5357813" algn="l"/>
                <a:tab pos="5815013" algn="l"/>
                <a:tab pos="6272213" algn="l"/>
                <a:tab pos="6729413" algn="l"/>
                <a:tab pos="7186613" algn="l"/>
                <a:tab pos="7643813" algn="l"/>
                <a:tab pos="8101013" algn="l"/>
                <a:tab pos="8558213" algn="l"/>
                <a:tab pos="9015413" algn="l"/>
                <a:tab pos="91440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328613" algn="l"/>
                <a:tab pos="785813" algn="l"/>
                <a:tab pos="1243013" algn="l"/>
                <a:tab pos="1700213" algn="l"/>
                <a:tab pos="2157413" algn="l"/>
                <a:tab pos="2614613" algn="l"/>
                <a:tab pos="3071813" algn="l"/>
                <a:tab pos="3529013" algn="l"/>
                <a:tab pos="3986213" algn="l"/>
                <a:tab pos="4443413" algn="l"/>
                <a:tab pos="4900613" algn="l"/>
                <a:tab pos="5357813" algn="l"/>
                <a:tab pos="5815013" algn="l"/>
                <a:tab pos="6272213" algn="l"/>
                <a:tab pos="6729413" algn="l"/>
                <a:tab pos="7186613" algn="l"/>
                <a:tab pos="7643813" algn="l"/>
                <a:tab pos="8101013" algn="l"/>
                <a:tab pos="8558213" algn="l"/>
                <a:tab pos="9015413" algn="l"/>
                <a:tab pos="9144000" algn="l"/>
              </a:tabLst>
              <a:defRPr>
                <a:solidFill>
                  <a:srgbClr val="FFFFFF"/>
                </a:solidFill>
                <a:latin typeface="Source Sans Pro" panose="020B05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8000"/>
              </a:lnSpc>
              <a:spcAft>
                <a:spcPts val="1150"/>
              </a:spcAft>
              <a:buSzPct val="45000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Images of individuals in different position, scale, orientation, and crops along the image frame</a:t>
            </a:r>
          </a:p>
          <a:p>
            <a:pPr eaLnBrk="1" hangingPunct="1">
              <a:lnSpc>
                <a:spcPct val="98000"/>
              </a:lnSpc>
              <a:spcAft>
                <a:spcPts val="1150"/>
              </a:spcAft>
              <a:buSzPct val="45000"/>
              <a:defRPr/>
            </a:pPr>
            <a:endParaRPr lang="en-US" altLang="en-US" sz="1600" b="1" dirty="0">
              <a:solidFill>
                <a:srgbClr val="1C1C1C"/>
              </a:solidFill>
              <a:ea typeface="Source Sans Pro" panose="020B0503030403020204" pitchFamily="34" charset="0"/>
            </a:endParaRPr>
          </a:p>
          <a:p>
            <a:pPr marL="1588" indent="0" eaLnBrk="1" hangingPunct="1"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45000"/>
              <a:defRPr/>
            </a:pPr>
            <a:r>
              <a:rPr lang="en-US" altLang="en-US" sz="1600" b="1" dirty="0">
                <a:solidFill>
                  <a:srgbClr val="1C1C1C"/>
                </a:solidFill>
                <a:ea typeface="Source Sans Pro" panose="020B0503030403020204" pitchFamily="34" charset="0"/>
              </a:rPr>
              <a:t>Observations:</a:t>
            </a:r>
          </a:p>
          <a:p>
            <a:pPr marL="214313" indent="-212725" eaLnBrk="1" hangingPunct="1">
              <a:spcAft>
                <a:spcPts val="115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Subject of interest in the center frame</a:t>
            </a:r>
          </a:p>
          <a:p>
            <a:pPr marL="214313" indent="-212725" eaLnBrk="1" hangingPunct="1">
              <a:spcAft>
                <a:spcPts val="115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Close to eye level</a:t>
            </a:r>
          </a:p>
          <a:p>
            <a:pPr marL="214313" indent="-212725" eaLnBrk="1" hangingPunct="1">
              <a:spcAft>
                <a:spcPts val="115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&gt; half body in frame</a:t>
            </a:r>
          </a:p>
          <a:p>
            <a:pPr marL="214313" indent="-212725" eaLnBrk="1" hangingPunct="1">
              <a:spcAft>
                <a:spcPts val="115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1600" dirty="0">
                <a:solidFill>
                  <a:srgbClr val="1C1C1C"/>
                </a:solidFill>
                <a:ea typeface="Source Sans Pro" panose="020B0503030403020204" pitchFamily="34" charset="0"/>
              </a:rPr>
              <a:t>Rotational invariant (as long as it is not upside-down) </a:t>
            </a:r>
          </a:p>
        </p:txBody>
      </p:sp>
      <p:sp>
        <p:nvSpPr>
          <p:cNvPr id="14340" name="Text Box 3">
            <a:extLst>
              <a:ext uri="{FF2B5EF4-FFF2-40B4-BE49-F238E27FC236}">
                <a16:creationId xmlns:a16="http://schemas.microsoft.com/office/drawing/2014/main" id="{269DA2ED-9248-4B50-B4B7-E918C8FB4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44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3200" dirty="0">
                <a:solidFill>
                  <a:srgbClr val="FFFFFF"/>
                </a:solidFill>
                <a:latin typeface="+mj-lt"/>
              </a:rPr>
              <a:t>Position</a:t>
            </a:r>
          </a:p>
        </p:txBody>
      </p:sp>
      <p:pic>
        <p:nvPicPr>
          <p:cNvPr id="17413" name="Picture 4">
            <a:extLst>
              <a:ext uri="{FF2B5EF4-FFF2-40B4-BE49-F238E27FC236}">
                <a16:creationId xmlns:a16="http://schemas.microsoft.com/office/drawing/2014/main" id="{A4C13F97-23F3-4440-A970-169F4EBF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2911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4" name="Picture 5">
            <a:extLst>
              <a:ext uri="{FF2B5EF4-FFF2-40B4-BE49-F238E27FC236}">
                <a16:creationId xmlns:a16="http://schemas.microsoft.com/office/drawing/2014/main" id="{9C80F5AD-1CDE-4D26-AA1F-CB0D5E31F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911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5" name="Picture 6">
            <a:extLst>
              <a:ext uri="{FF2B5EF4-FFF2-40B4-BE49-F238E27FC236}">
                <a16:creationId xmlns:a16="http://schemas.microsoft.com/office/drawing/2014/main" id="{41939F07-7EB2-4CE8-9CA0-38E00D5B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32911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6" name="Picture 7">
            <a:extLst>
              <a:ext uri="{FF2B5EF4-FFF2-40B4-BE49-F238E27FC236}">
                <a16:creationId xmlns:a16="http://schemas.microsoft.com/office/drawing/2014/main" id="{3900D67B-3161-4B1E-B2FC-17D96F24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32911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13B86-D3C3-4265-89FB-3C4969B02A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0D6EFF-3366-49F7-AD38-E0798388640E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33D2F4DC-F486-475A-8D3B-ED04AA710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840538"/>
            <a:ext cx="536575" cy="536575"/>
          </a:xfrm>
          <a:prstGeom prst="rect">
            <a:avLst/>
          </a:prstGeom>
          <a:solidFill>
            <a:srgbClr val="E74C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fld id="{EDA26233-E2E8-4BC0-B24D-F33B9B84838A}" type="slidenum">
              <a:rPr lang="en-US" altLang="en-US" sz="1800">
                <a:solidFill>
                  <a:srgbClr val="FFFFFF"/>
                </a:solidFill>
                <a:latin typeface="Source Sans Pro Black" panose="020B0803030403020204" pitchFamily="34" charset="0"/>
              </a:rPr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US" altLang="en-US" sz="18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E76E19E6-5554-45DE-90C2-F6B3C9104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8000"/>
              </a:lnSpc>
              <a:spcAft>
                <a:spcPts val="11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600" b="1">
                <a:solidFill>
                  <a:srgbClr val="1C1C1C"/>
                </a:solidFill>
                <a:latin typeface="Source Sans Pro Semibold" panose="020B0603030403020204" pitchFamily="34" charset="0"/>
                <a:cs typeface="Arial" panose="020B0604020202020204" pitchFamily="34" charset="0"/>
              </a:defRPr>
            </a:lvl1pPr>
            <a:lvl2pPr>
              <a:lnSpc>
                <a:spcPct val="98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2pPr>
            <a:lvl3pPr>
              <a:lnSpc>
                <a:spcPct val="98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3pPr>
            <a:lvl4pPr>
              <a:lnSpc>
                <a:spcPct val="98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4pPr>
            <a:lvl5pPr>
              <a:lnSpc>
                <a:spcPct val="98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1C1C1C"/>
                </a:solidFill>
                <a:latin typeface="Source Sans Pro Light" panose="020B0403030403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Source Sans Pro Black" panose="020B0803030403020204" pitchFamily="34" charset="0"/>
              </a:rPr>
              <a:t>Subject Must be in Frame and Centered</a:t>
            </a:r>
          </a:p>
        </p:txBody>
      </p:sp>
      <p:pic>
        <p:nvPicPr>
          <p:cNvPr id="19460" name="Picture 3">
            <a:extLst>
              <a:ext uri="{FF2B5EF4-FFF2-40B4-BE49-F238E27FC236}">
                <a16:creationId xmlns:a16="http://schemas.microsoft.com/office/drawing/2014/main" id="{24C27C9E-ABD9-4616-B15F-653CFDE14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14938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1" name="Picture 4">
            <a:extLst>
              <a:ext uri="{FF2B5EF4-FFF2-40B4-BE49-F238E27FC236}">
                <a16:creationId xmlns:a16="http://schemas.microsoft.com/office/drawing/2014/main" id="{006F157F-F075-446F-87E3-16421A475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14938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2" name="Picture 5">
            <a:extLst>
              <a:ext uri="{FF2B5EF4-FFF2-40B4-BE49-F238E27FC236}">
                <a16:creationId xmlns:a16="http://schemas.microsoft.com/office/drawing/2014/main" id="{5273D81B-27EB-4C40-A8F9-CCA23638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88" y="14938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3" name="Picture 6">
            <a:extLst>
              <a:ext uri="{FF2B5EF4-FFF2-40B4-BE49-F238E27FC236}">
                <a16:creationId xmlns:a16="http://schemas.microsoft.com/office/drawing/2014/main" id="{4254BAAB-9347-471F-A327-411DD066D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4938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7">
            <a:extLst>
              <a:ext uri="{FF2B5EF4-FFF2-40B4-BE49-F238E27FC236}">
                <a16:creationId xmlns:a16="http://schemas.microsoft.com/office/drawing/2014/main" id="{4FD59689-1EB6-4480-AEA2-179047E36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9322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8">
            <a:extLst>
              <a:ext uri="{FF2B5EF4-FFF2-40B4-BE49-F238E27FC236}">
                <a16:creationId xmlns:a16="http://schemas.microsoft.com/office/drawing/2014/main" id="{954B47F1-418F-482A-B9A0-B445E6BC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38" y="39322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6" name="Picture 9">
            <a:extLst>
              <a:ext uri="{FF2B5EF4-FFF2-40B4-BE49-F238E27FC236}">
                <a16:creationId xmlns:a16="http://schemas.microsoft.com/office/drawing/2014/main" id="{369BBF75-C3EB-4C33-AC3C-3E42B8307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5" y="39322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7" name="Picture 10">
            <a:extLst>
              <a:ext uri="{FF2B5EF4-FFF2-40B4-BE49-F238E27FC236}">
                <a16:creationId xmlns:a16="http://schemas.microsoft.com/office/drawing/2014/main" id="{0E64C37C-76EC-4D4A-BE9D-F6D4907B1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22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06AB5-1FAF-48B8-B53B-E57D124645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7252DB-5C1B-4277-BD6E-79CB336C7881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Source Sans Pro Black"/>
        <a:ea typeface=""/>
        <a:cs typeface="Arial"/>
      </a:majorFont>
      <a:minorFont>
        <a:latin typeface="Source Sans Pro Semibol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ource Sans Pro" panose="020B0503030403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ource Sans Pro" panose="020B0503030403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Source Sans Pro Black"/>
        <a:ea typeface=""/>
        <a:cs typeface="Arial"/>
      </a:majorFont>
      <a:minorFont>
        <a:latin typeface="Source Sans Pro Semibol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ource Sans Pro" panose="020B0503030403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ource Sans Pro" panose="020B0503030403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1072</Words>
  <Application>Microsoft Office PowerPoint</Application>
  <PresentationFormat>Custom</PresentationFormat>
  <Paragraphs>290</Paragraphs>
  <Slides>39</Slides>
  <Notes>31</Notes>
  <HiddenSlides>0</HiddenSlides>
  <MMClips>5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DejaVu Sans</vt:lpstr>
      <vt:lpstr>Source Sans Pro</vt:lpstr>
      <vt:lpstr>Source Sans Pro Black</vt:lpstr>
      <vt:lpstr>Source Sans Pro Light</vt:lpstr>
      <vt:lpstr>Source Sans Pro Semibold</vt:lpstr>
      <vt:lpstr>Times New Roman</vt:lpstr>
      <vt:lpstr>Wingdings</vt:lpstr>
      <vt:lpstr>Office Theme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creator>Simon Badgett</dc:creator>
  <cp:lastModifiedBy>Alberto Fung</cp:lastModifiedBy>
  <cp:revision>66</cp:revision>
  <cp:lastPrinted>1601-01-01T00:00:00Z</cp:lastPrinted>
  <dcterms:created xsi:type="dcterms:W3CDTF">2019-05-07T15:56:01Z</dcterms:created>
  <dcterms:modified xsi:type="dcterms:W3CDTF">2019-05-09T03:17:48Z</dcterms:modified>
</cp:coreProperties>
</file>